
<file path=[Content_Types].xml><?xml version="1.0" encoding="utf-8"?>
<Types xmlns="http://schemas.openxmlformats.org/package/2006/content-types">
  <Override PartName="/_rels/.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media/image2.png" ContentType="image/png"/>
  <Override PartName="/ppt/media/image3.jpeg" ContentType="image/jpeg"/>
  <Override PartName="/ppt/media/image4.jpeg" ContentType="image/jpeg"/>
  <Override PartName="/ppt/media/image6.jpeg" ContentType="image/jpeg"/>
  <Override PartName="/ppt/media/image1.gif" ContentType="image/gif"/>
  <Override PartName="/ppt/media/image5.png" ContentType="image/png"/>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1.xml.rels" ContentType="application/vnd.openxmlformats-package.relationships+xml"/>
  <Override PartName="/ppt/slides/slide1.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slideMasters/slideMaster1.xml" ContentType="application/vnd.openxmlformats-officedocument.presentationml.slideMaster+xml"/>
  <Override PartName="/ppt/slideMasters/_rels/slideMaster1.xml.rels" ContentType="application/vnd.openxmlformats-package.relationships+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notesMasterIdLst>
    <p:notesMasterId r:id="rId3"/>
  </p:notesMasterIdLst>
  <p:sldIdLst>
    <p:sldId id="256" r:id="rId4"/>
  </p:sldIdLst>
  <p:sldSz cx="28346400" cy="21396325"/>
  <p:notesSz cx="21126450" cy="2752725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35"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36"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37"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38" name="PlaceHolder 5"/>
          <p:cNvSpPr>
            <a:spLocks noGrp="1"/>
          </p:cNvSpPr>
          <p:nvPr>
            <p:ph type="sldNum"/>
          </p:nvPr>
        </p:nvSpPr>
        <p:spPr>
          <a:xfrm>
            <a:off x="4399200" y="9555480"/>
            <a:ext cx="3372840" cy="502560"/>
          </a:xfrm>
          <a:prstGeom prst="rect">
            <a:avLst/>
          </a:prstGeom>
        </p:spPr>
        <p:txBody>
          <a:bodyPr anchor="b" bIns="0" lIns="0" rIns="0" tIns="0" wrap="none"/>
          <a:p>
            <a:pPr algn="r"/>
            <a:fld id="{51317111-1161-4101-B191-3151D11111A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 name="PlaceHolder 1"/>
          <p:cNvSpPr>
            <a:spLocks noGrp="1"/>
          </p:cNvSpPr>
          <p:nvPr>
            <p:ph type="body"/>
          </p:nvPr>
        </p:nvSpPr>
        <p:spPr>
          <a:xfrm>
            <a:off x="0" y="0"/>
            <a:ext cx="11793600" cy="11793600"/>
          </a:xfrm>
          <a:prstGeom prst="rect">
            <a:avLst/>
          </a:prstGeom>
        </p:spPr>
        <p:txBody>
          <a:bodyPr bIns="45000" lIns="90000" rIns="90000" tIns="45000"/>
          <a:p>
            <a:r>
              <a:rPr lang="en-US"/>
              <a:t>For colour ideas, University Visual Identity Guidelines can be found here: http://www.toolkit.ualberta.ca/VisualIdentityGuidelines.aspx</a:t>
            </a:r>
            <a:endParaRPr/>
          </a:p>
        </p:txBody>
      </p:sp>
      <p:sp>
        <p:nvSpPr>
          <p:cNvPr id="63" name="CustomShape 2"/>
          <p:cNvSpPr/>
          <p:nvPr/>
        </p:nvSpPr>
        <p:spPr>
          <a:xfrm>
            <a:off x="0" y="0"/>
            <a:ext cx="11793600" cy="11793600"/>
          </a:xfrm>
          <a:prstGeom prst="rect">
            <a:avLst/>
          </a:prstGeom>
        </p:spPr>
        <p:txBody>
          <a:bodyPr bIns="45000" lIns="90000" rIns="90000" tIns="45000"/>
          <a:p>
            <a:pPr>
              <a:lnSpc>
                <a:spcPct val="100000"/>
              </a:lnSpc>
            </a:pPr>
            <a:fld id="{0141A1A1-2121-41F1-91C1-5141B16141E1}" type="slidenum">
              <a:rPr lang="en-US" sz="5400">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17320" y="853560"/>
            <a:ext cx="25511400" cy="3573000"/>
          </a:xfrm>
          <a:prstGeom prst="rect">
            <a:avLst/>
          </a:prstGeom>
        </p:spPr>
        <p:txBody>
          <a:bodyPr anchor="ctr" bIns="0" lIns="0" rIns="0" tIns="0" wrap="none"/>
          <a:p>
            <a:endParaRPr/>
          </a:p>
        </p:txBody>
      </p:sp>
      <p:sp>
        <p:nvSpPr>
          <p:cNvPr id="24" name="PlaceHolder 2"/>
          <p:cNvSpPr>
            <a:spLocks noGrp="1"/>
          </p:cNvSpPr>
          <p:nvPr>
            <p:ph type="body"/>
          </p:nvPr>
        </p:nvSpPr>
        <p:spPr>
          <a:xfrm>
            <a:off x="1417320" y="5006520"/>
            <a:ext cx="25511400" cy="6735240"/>
          </a:xfrm>
          <a:prstGeom prst="rect">
            <a:avLst/>
          </a:prstGeom>
        </p:spPr>
        <p:txBody>
          <a:bodyPr bIns="0" lIns="0" rIns="0" tIns="0" wrap="none"/>
          <a:p>
            <a:endParaRPr/>
          </a:p>
        </p:txBody>
      </p:sp>
      <p:sp>
        <p:nvSpPr>
          <p:cNvPr id="25" name="PlaceHolder 3"/>
          <p:cNvSpPr>
            <a:spLocks noGrp="1"/>
          </p:cNvSpPr>
          <p:nvPr>
            <p:ph type="body"/>
          </p:nvPr>
        </p:nvSpPr>
        <p:spPr>
          <a:xfrm>
            <a:off x="1417320" y="12381840"/>
            <a:ext cx="25511400" cy="67352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417320" y="853560"/>
            <a:ext cx="25511400" cy="3573000"/>
          </a:xfrm>
          <a:prstGeom prst="rect">
            <a:avLst/>
          </a:prstGeom>
        </p:spPr>
        <p:txBody>
          <a:bodyPr anchor="ctr" bIns="0" lIns="0" rIns="0" tIns="0" wrap="none"/>
          <a:p>
            <a:endParaRPr/>
          </a:p>
        </p:txBody>
      </p:sp>
      <p:sp>
        <p:nvSpPr>
          <p:cNvPr id="27" name="PlaceHolder 2"/>
          <p:cNvSpPr>
            <a:spLocks noGrp="1"/>
          </p:cNvSpPr>
          <p:nvPr>
            <p:ph type="body"/>
          </p:nvPr>
        </p:nvSpPr>
        <p:spPr>
          <a:xfrm>
            <a:off x="1417320" y="5006520"/>
            <a:ext cx="12449160" cy="6735240"/>
          </a:xfrm>
          <a:prstGeom prst="rect">
            <a:avLst/>
          </a:prstGeom>
        </p:spPr>
        <p:txBody>
          <a:bodyPr bIns="0" lIns="0" rIns="0" tIns="0" wrap="none"/>
          <a:p>
            <a:endParaRPr/>
          </a:p>
        </p:txBody>
      </p:sp>
      <p:sp>
        <p:nvSpPr>
          <p:cNvPr id="28" name="PlaceHolder 3"/>
          <p:cNvSpPr>
            <a:spLocks noGrp="1"/>
          </p:cNvSpPr>
          <p:nvPr>
            <p:ph type="body"/>
          </p:nvPr>
        </p:nvSpPr>
        <p:spPr>
          <a:xfrm>
            <a:off x="14489280" y="5006520"/>
            <a:ext cx="12449160" cy="6735240"/>
          </a:xfrm>
          <a:prstGeom prst="rect">
            <a:avLst/>
          </a:prstGeom>
        </p:spPr>
        <p:txBody>
          <a:bodyPr bIns="0" lIns="0" rIns="0" tIns="0" wrap="none"/>
          <a:p>
            <a:endParaRPr/>
          </a:p>
        </p:txBody>
      </p:sp>
      <p:sp>
        <p:nvSpPr>
          <p:cNvPr id="29" name="PlaceHolder 4"/>
          <p:cNvSpPr>
            <a:spLocks noGrp="1"/>
          </p:cNvSpPr>
          <p:nvPr>
            <p:ph type="body"/>
          </p:nvPr>
        </p:nvSpPr>
        <p:spPr>
          <a:xfrm>
            <a:off x="14489280" y="12381840"/>
            <a:ext cx="12449160" cy="6735240"/>
          </a:xfrm>
          <a:prstGeom prst="rect">
            <a:avLst/>
          </a:prstGeom>
        </p:spPr>
        <p:txBody>
          <a:bodyPr bIns="0" lIns="0" rIns="0" tIns="0" wrap="none"/>
          <a:p>
            <a:endParaRPr/>
          </a:p>
        </p:txBody>
      </p:sp>
      <p:sp>
        <p:nvSpPr>
          <p:cNvPr id="30" name="PlaceHolder 5"/>
          <p:cNvSpPr>
            <a:spLocks noGrp="1"/>
          </p:cNvSpPr>
          <p:nvPr>
            <p:ph type="body"/>
          </p:nvPr>
        </p:nvSpPr>
        <p:spPr>
          <a:xfrm>
            <a:off x="1417320" y="12381840"/>
            <a:ext cx="12449160" cy="67352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417320" y="853560"/>
            <a:ext cx="25511400" cy="3573000"/>
          </a:xfrm>
          <a:prstGeom prst="rect">
            <a:avLst/>
          </a:prstGeom>
        </p:spPr>
        <p:txBody>
          <a:bodyPr anchor="ctr" bIns="0" lIns="0" rIns="0" tIns="0" wrap="none"/>
          <a:p>
            <a:endParaRPr/>
          </a:p>
        </p:txBody>
      </p:sp>
      <p:sp>
        <p:nvSpPr>
          <p:cNvPr id="32" name="PlaceHolder 2"/>
          <p:cNvSpPr>
            <a:spLocks noGrp="1"/>
          </p:cNvSpPr>
          <p:nvPr>
            <p:ph type="body"/>
          </p:nvPr>
        </p:nvSpPr>
        <p:spPr>
          <a:xfrm>
            <a:off x="1417320" y="5006520"/>
            <a:ext cx="12449160" cy="6735240"/>
          </a:xfrm>
          <a:prstGeom prst="rect">
            <a:avLst/>
          </a:prstGeom>
        </p:spPr>
        <p:txBody>
          <a:bodyPr bIns="0" lIns="0" rIns="0" tIns="0" wrap="none"/>
          <a:p>
            <a:endParaRPr/>
          </a:p>
        </p:txBody>
      </p:sp>
      <p:sp>
        <p:nvSpPr>
          <p:cNvPr id="33" name="PlaceHolder 3"/>
          <p:cNvSpPr>
            <a:spLocks noGrp="1"/>
          </p:cNvSpPr>
          <p:nvPr>
            <p:ph type="body"/>
          </p:nvPr>
        </p:nvSpPr>
        <p:spPr>
          <a:xfrm>
            <a:off x="14489280" y="5006520"/>
            <a:ext cx="12449160" cy="673524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417320" y="853560"/>
            <a:ext cx="25511400" cy="3573000"/>
          </a:xfrm>
          <a:prstGeom prst="rect">
            <a:avLst/>
          </a:prstGeom>
        </p:spPr>
        <p:txBody>
          <a:bodyPr anchor="ctr" bIns="0" lIns="0" rIns="0" tIns="0" wrap="none"/>
          <a:p>
            <a:endParaRPr/>
          </a:p>
        </p:txBody>
      </p:sp>
      <p:sp>
        <p:nvSpPr>
          <p:cNvPr id="3" name="PlaceHolder 2"/>
          <p:cNvSpPr>
            <a:spLocks noGrp="1"/>
          </p:cNvSpPr>
          <p:nvPr>
            <p:ph type="subTitle"/>
          </p:nvPr>
        </p:nvSpPr>
        <p:spPr>
          <a:xfrm>
            <a:off x="1417320" y="5006520"/>
            <a:ext cx="25511400" cy="1412136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417320" y="853560"/>
            <a:ext cx="25511400" cy="3573000"/>
          </a:xfrm>
          <a:prstGeom prst="rect">
            <a:avLst/>
          </a:prstGeom>
        </p:spPr>
        <p:txBody>
          <a:bodyPr anchor="ctr" bIns="0" lIns="0" rIns="0" tIns="0" wrap="none"/>
          <a:p>
            <a:endParaRPr/>
          </a:p>
        </p:txBody>
      </p:sp>
      <p:sp>
        <p:nvSpPr>
          <p:cNvPr id="5" name="PlaceHolder 2"/>
          <p:cNvSpPr>
            <a:spLocks noGrp="1"/>
          </p:cNvSpPr>
          <p:nvPr>
            <p:ph type="body"/>
          </p:nvPr>
        </p:nvSpPr>
        <p:spPr>
          <a:xfrm>
            <a:off x="1417320" y="5006520"/>
            <a:ext cx="25511400" cy="1412100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417320" y="853560"/>
            <a:ext cx="25511400" cy="3573000"/>
          </a:xfrm>
          <a:prstGeom prst="rect">
            <a:avLst/>
          </a:prstGeom>
        </p:spPr>
        <p:txBody>
          <a:bodyPr anchor="ctr" bIns="0" lIns="0" rIns="0" tIns="0" wrap="none"/>
          <a:p>
            <a:endParaRPr/>
          </a:p>
        </p:txBody>
      </p:sp>
      <p:sp>
        <p:nvSpPr>
          <p:cNvPr id="7" name="PlaceHolder 2"/>
          <p:cNvSpPr>
            <a:spLocks noGrp="1"/>
          </p:cNvSpPr>
          <p:nvPr>
            <p:ph type="body"/>
          </p:nvPr>
        </p:nvSpPr>
        <p:spPr>
          <a:xfrm>
            <a:off x="1417320" y="5006520"/>
            <a:ext cx="12449160" cy="14121000"/>
          </a:xfrm>
          <a:prstGeom prst="rect">
            <a:avLst/>
          </a:prstGeom>
        </p:spPr>
        <p:txBody>
          <a:bodyPr bIns="0" lIns="0" rIns="0" tIns="0" wrap="none"/>
          <a:p>
            <a:endParaRPr/>
          </a:p>
        </p:txBody>
      </p:sp>
      <p:sp>
        <p:nvSpPr>
          <p:cNvPr id="8" name="PlaceHolder 3"/>
          <p:cNvSpPr>
            <a:spLocks noGrp="1"/>
          </p:cNvSpPr>
          <p:nvPr>
            <p:ph type="body"/>
          </p:nvPr>
        </p:nvSpPr>
        <p:spPr>
          <a:xfrm>
            <a:off x="14489280" y="5006520"/>
            <a:ext cx="12449160" cy="1412100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417320" y="853560"/>
            <a:ext cx="25511400" cy="357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417320" y="853560"/>
            <a:ext cx="25511400" cy="1827396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417320" y="853560"/>
            <a:ext cx="25511400" cy="3573000"/>
          </a:xfrm>
          <a:prstGeom prst="rect">
            <a:avLst/>
          </a:prstGeom>
        </p:spPr>
        <p:txBody>
          <a:bodyPr anchor="ctr" bIns="0" lIns="0" rIns="0" tIns="0" wrap="none"/>
          <a:p>
            <a:endParaRPr/>
          </a:p>
        </p:txBody>
      </p:sp>
      <p:sp>
        <p:nvSpPr>
          <p:cNvPr id="12" name="PlaceHolder 2"/>
          <p:cNvSpPr>
            <a:spLocks noGrp="1"/>
          </p:cNvSpPr>
          <p:nvPr>
            <p:ph type="body"/>
          </p:nvPr>
        </p:nvSpPr>
        <p:spPr>
          <a:xfrm>
            <a:off x="1417320" y="5006520"/>
            <a:ext cx="12449160" cy="6735240"/>
          </a:xfrm>
          <a:prstGeom prst="rect">
            <a:avLst/>
          </a:prstGeom>
        </p:spPr>
        <p:txBody>
          <a:bodyPr bIns="0" lIns="0" rIns="0" tIns="0" wrap="none"/>
          <a:p>
            <a:endParaRPr/>
          </a:p>
        </p:txBody>
      </p:sp>
      <p:sp>
        <p:nvSpPr>
          <p:cNvPr id="13" name="PlaceHolder 3"/>
          <p:cNvSpPr>
            <a:spLocks noGrp="1"/>
          </p:cNvSpPr>
          <p:nvPr>
            <p:ph type="body"/>
          </p:nvPr>
        </p:nvSpPr>
        <p:spPr>
          <a:xfrm>
            <a:off x="1417320" y="12381840"/>
            <a:ext cx="12449160" cy="6735240"/>
          </a:xfrm>
          <a:prstGeom prst="rect">
            <a:avLst/>
          </a:prstGeom>
        </p:spPr>
        <p:txBody>
          <a:bodyPr bIns="0" lIns="0" rIns="0" tIns="0" wrap="none"/>
          <a:p>
            <a:endParaRPr/>
          </a:p>
        </p:txBody>
      </p:sp>
      <p:sp>
        <p:nvSpPr>
          <p:cNvPr id="14" name="PlaceHolder 4"/>
          <p:cNvSpPr>
            <a:spLocks noGrp="1"/>
          </p:cNvSpPr>
          <p:nvPr>
            <p:ph type="body"/>
          </p:nvPr>
        </p:nvSpPr>
        <p:spPr>
          <a:xfrm>
            <a:off x="14489280" y="5006520"/>
            <a:ext cx="12449160" cy="1412100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17320" y="853560"/>
            <a:ext cx="25511400" cy="3573000"/>
          </a:xfrm>
          <a:prstGeom prst="rect">
            <a:avLst/>
          </a:prstGeom>
        </p:spPr>
        <p:txBody>
          <a:bodyPr anchor="ctr" bIns="0" lIns="0" rIns="0" tIns="0" wrap="none"/>
          <a:p>
            <a:endParaRPr/>
          </a:p>
        </p:txBody>
      </p:sp>
      <p:sp>
        <p:nvSpPr>
          <p:cNvPr id="16" name="PlaceHolder 2"/>
          <p:cNvSpPr>
            <a:spLocks noGrp="1"/>
          </p:cNvSpPr>
          <p:nvPr>
            <p:ph type="body"/>
          </p:nvPr>
        </p:nvSpPr>
        <p:spPr>
          <a:xfrm>
            <a:off x="1417320" y="5006520"/>
            <a:ext cx="12449160" cy="14121000"/>
          </a:xfrm>
          <a:prstGeom prst="rect">
            <a:avLst/>
          </a:prstGeom>
        </p:spPr>
        <p:txBody>
          <a:bodyPr bIns="0" lIns="0" rIns="0" tIns="0" wrap="none"/>
          <a:p>
            <a:endParaRPr/>
          </a:p>
        </p:txBody>
      </p:sp>
      <p:sp>
        <p:nvSpPr>
          <p:cNvPr id="17" name="PlaceHolder 3"/>
          <p:cNvSpPr>
            <a:spLocks noGrp="1"/>
          </p:cNvSpPr>
          <p:nvPr>
            <p:ph type="body"/>
          </p:nvPr>
        </p:nvSpPr>
        <p:spPr>
          <a:xfrm>
            <a:off x="14489280" y="5006520"/>
            <a:ext cx="12449160" cy="6735240"/>
          </a:xfrm>
          <a:prstGeom prst="rect">
            <a:avLst/>
          </a:prstGeom>
        </p:spPr>
        <p:txBody>
          <a:bodyPr bIns="0" lIns="0" rIns="0" tIns="0" wrap="none"/>
          <a:p>
            <a:endParaRPr/>
          </a:p>
        </p:txBody>
      </p:sp>
      <p:sp>
        <p:nvSpPr>
          <p:cNvPr id="18" name="PlaceHolder 4"/>
          <p:cNvSpPr>
            <a:spLocks noGrp="1"/>
          </p:cNvSpPr>
          <p:nvPr>
            <p:ph type="body"/>
          </p:nvPr>
        </p:nvSpPr>
        <p:spPr>
          <a:xfrm>
            <a:off x="14489280" y="12381840"/>
            <a:ext cx="12449160" cy="67352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17320" y="853560"/>
            <a:ext cx="25511400" cy="3573000"/>
          </a:xfrm>
          <a:prstGeom prst="rect">
            <a:avLst/>
          </a:prstGeom>
        </p:spPr>
        <p:txBody>
          <a:bodyPr anchor="ctr" bIns="0" lIns="0" rIns="0" tIns="0" wrap="none"/>
          <a:p>
            <a:endParaRPr/>
          </a:p>
        </p:txBody>
      </p:sp>
      <p:sp>
        <p:nvSpPr>
          <p:cNvPr id="20" name="PlaceHolder 2"/>
          <p:cNvSpPr>
            <a:spLocks noGrp="1"/>
          </p:cNvSpPr>
          <p:nvPr>
            <p:ph type="body"/>
          </p:nvPr>
        </p:nvSpPr>
        <p:spPr>
          <a:xfrm>
            <a:off x="1417320" y="5006520"/>
            <a:ext cx="12449160" cy="6735240"/>
          </a:xfrm>
          <a:prstGeom prst="rect">
            <a:avLst/>
          </a:prstGeom>
        </p:spPr>
        <p:txBody>
          <a:bodyPr bIns="0" lIns="0" rIns="0" tIns="0" wrap="none"/>
          <a:p>
            <a:endParaRPr/>
          </a:p>
        </p:txBody>
      </p:sp>
      <p:sp>
        <p:nvSpPr>
          <p:cNvPr id="21" name="PlaceHolder 3"/>
          <p:cNvSpPr>
            <a:spLocks noGrp="1"/>
          </p:cNvSpPr>
          <p:nvPr>
            <p:ph type="body"/>
          </p:nvPr>
        </p:nvSpPr>
        <p:spPr>
          <a:xfrm>
            <a:off x="14489280" y="5006520"/>
            <a:ext cx="12449160" cy="6735240"/>
          </a:xfrm>
          <a:prstGeom prst="rect">
            <a:avLst/>
          </a:prstGeom>
        </p:spPr>
        <p:txBody>
          <a:bodyPr bIns="0" lIns="0" rIns="0" tIns="0" wrap="none"/>
          <a:p>
            <a:endParaRPr/>
          </a:p>
        </p:txBody>
      </p:sp>
      <p:sp>
        <p:nvSpPr>
          <p:cNvPr id="22" name="PlaceHolder 4"/>
          <p:cNvSpPr>
            <a:spLocks noGrp="1"/>
          </p:cNvSpPr>
          <p:nvPr>
            <p:ph type="body"/>
          </p:nvPr>
        </p:nvSpPr>
        <p:spPr>
          <a:xfrm>
            <a:off x="1417320" y="12381840"/>
            <a:ext cx="25510680" cy="67352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417320" y="853560"/>
            <a:ext cx="25511400" cy="3572640"/>
          </a:xfrm>
          <a:prstGeom prst="rect">
            <a:avLst/>
          </a:prstGeom>
        </p:spPr>
        <p:txBody>
          <a:bodyPr anchor="ctr" bIns="0" lIns="0" rIns="0" tIns="0" wrap="none"/>
          <a:p>
            <a:r>
              <a:rPr lang="en-US"/>
              <a:t>Click to edit the title text format</a:t>
            </a:r>
            <a:endParaRPr/>
          </a:p>
        </p:txBody>
      </p:sp>
      <p:sp>
        <p:nvSpPr>
          <p:cNvPr id="1" name="PlaceHolder 2"/>
          <p:cNvSpPr>
            <a:spLocks noGrp="1"/>
          </p:cNvSpPr>
          <p:nvPr>
            <p:ph type="body"/>
          </p:nvPr>
        </p:nvSpPr>
        <p:spPr>
          <a:xfrm>
            <a:off x="1417320" y="5006520"/>
            <a:ext cx="25511400" cy="1412100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7" Type="http://schemas.openxmlformats.org/officeDocument/2006/relationships/slideLayout" Target="../slideLayouts/slideLayout1.xml"/><Relationship Id="rId8"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CustomShape 1"/>
          <p:cNvSpPr/>
          <p:nvPr/>
        </p:nvSpPr>
        <p:spPr>
          <a:xfrm>
            <a:off x="424800" y="3683520"/>
            <a:ext cx="27464400" cy="15582600"/>
          </a:xfrm>
          <a:prstGeom prst="rect">
            <a:avLst/>
          </a:prstGeom>
          <a:solidFill>
            <a:srgbClr val="ffffff"/>
          </a:solidFill>
          <a:ln w="57240">
            <a:solidFill>
              <a:srgbClr val="000000"/>
            </a:solidFill>
            <a:miter/>
          </a:ln>
        </p:spPr>
      </p:sp>
      <p:sp>
        <p:nvSpPr>
          <p:cNvPr id="40" name="CustomShape 2"/>
          <p:cNvSpPr/>
          <p:nvPr/>
        </p:nvSpPr>
        <p:spPr>
          <a:xfrm>
            <a:off x="457200" y="509400"/>
            <a:ext cx="27428400" cy="2034000"/>
          </a:xfrm>
          <a:prstGeom prst="rect">
            <a:avLst/>
          </a:prstGeom>
          <a:solidFill>
            <a:srgbClr val="006546"/>
          </a:solidFill>
          <a:ln w="57240">
            <a:solidFill>
              <a:srgbClr val="000000"/>
            </a:solidFill>
            <a:miter/>
          </a:ln>
        </p:spPr>
        <p:txBody>
          <a:bodyPr anchor="ctr" bIns="45000" lIns="89640" rIns="89640" tIns="45000" wrap="none"/>
          <a:p>
            <a:pPr algn="ctr">
              <a:lnSpc>
                <a:spcPct val="100000"/>
              </a:lnSpc>
            </a:pPr>
            <a:r>
              <a:rPr lang="en-US" sz="4000">
                <a:solidFill>
                  <a:srgbClr val="ffffff"/>
                </a:solidFill>
                <a:latin typeface="Arial"/>
                <a:ea typeface="DejaVu Sans"/>
              </a:rPr>
              <a:t>ECE 492 - Computer Engineering Design Project</a:t>
            </a:r>
            <a:endParaRPr/>
          </a:p>
          <a:p>
            <a:pPr algn="ctr">
              <a:lnSpc>
                <a:spcPct val="100000"/>
              </a:lnSpc>
            </a:pPr>
            <a:r>
              <a:rPr lang="en-US" sz="6000">
                <a:solidFill>
                  <a:srgbClr val="ffffff"/>
                </a:solidFill>
                <a:latin typeface="Arial Black"/>
                <a:ea typeface="DejaVu Sans"/>
              </a:rPr>
              <a:t>Three-Wheeled Rover</a:t>
            </a:r>
            <a:endParaRPr/>
          </a:p>
        </p:txBody>
      </p:sp>
      <p:pic>
        <p:nvPicPr>
          <p:cNvPr descr="" id="41" name="Picture 1"/>
          <p:cNvPicPr/>
          <p:nvPr/>
        </p:nvPicPr>
        <p:blipFill>
          <a:blip r:embed="rId1"/>
          <a:stretch>
            <a:fillRect/>
          </a:stretch>
        </p:blipFill>
        <p:spPr>
          <a:xfrm>
            <a:off x="1417320" y="8395920"/>
            <a:ext cx="805680" cy="1508040"/>
          </a:xfrm>
          <a:prstGeom prst="rect">
            <a:avLst/>
          </a:prstGeom>
        </p:spPr>
      </p:pic>
      <p:sp>
        <p:nvSpPr>
          <p:cNvPr id="42" name="CustomShape 3"/>
          <p:cNvSpPr/>
          <p:nvPr/>
        </p:nvSpPr>
        <p:spPr>
          <a:xfrm>
            <a:off x="453600" y="19267920"/>
            <a:ext cx="27435600" cy="1472040"/>
          </a:xfrm>
          <a:prstGeom prst="rect">
            <a:avLst/>
          </a:prstGeom>
          <a:solidFill>
            <a:srgbClr val="006546"/>
          </a:solidFill>
          <a:ln w="57240">
            <a:solidFill>
              <a:srgbClr val="000000"/>
            </a:solidFill>
            <a:miter/>
          </a:ln>
        </p:spPr>
        <p:txBody>
          <a:bodyPr anchor="ctr" bIns="45000" lIns="89640" rIns="89640" tIns="45000" wrap="none"/>
          <a:p>
            <a:pPr algn="r">
              <a:lnSpc>
                <a:spcPct val="100000"/>
              </a:lnSpc>
            </a:pPr>
            <a:r>
              <a:rPr b="1" lang="en-US" sz="5000">
                <a:solidFill>
                  <a:srgbClr val="ffffff"/>
                </a:solidFill>
                <a:latin typeface="Garamond"/>
                <a:ea typeface="DejaVu Sans"/>
              </a:rPr>
              <a:t>Department of Electrical &amp; Computer Engineering</a:t>
            </a:r>
            <a:endParaRPr/>
          </a:p>
        </p:txBody>
      </p:sp>
      <p:pic>
        <p:nvPicPr>
          <p:cNvPr descr="" id="43" name="Picture 380"/>
          <p:cNvPicPr/>
          <p:nvPr/>
        </p:nvPicPr>
        <p:blipFill>
          <a:blip r:embed="rId2"/>
          <a:stretch>
            <a:fillRect/>
          </a:stretch>
        </p:blipFill>
        <p:spPr>
          <a:xfrm>
            <a:off x="304920" y="18934200"/>
            <a:ext cx="5833800" cy="2034000"/>
          </a:xfrm>
          <a:prstGeom prst="rect">
            <a:avLst/>
          </a:prstGeom>
        </p:spPr>
      </p:pic>
      <p:sp>
        <p:nvSpPr>
          <p:cNvPr id="44" name="CustomShape 4"/>
          <p:cNvSpPr/>
          <p:nvPr/>
        </p:nvSpPr>
        <p:spPr>
          <a:xfrm>
            <a:off x="620640" y="11120040"/>
            <a:ext cx="6696000" cy="7587720"/>
          </a:xfrm>
          <a:prstGeom prst="rect">
            <a:avLst/>
          </a:prstGeom>
        </p:spPr>
        <p:txBody>
          <a:bodyPr bIns="45000" lIns="90000" rIns="90000" tIns="45000"/>
          <a:p>
            <a:pPr algn="just">
              <a:lnSpc>
                <a:spcPct val="100000"/>
              </a:lnSpc>
            </a:pPr>
            <a:r>
              <a:rPr lang="en-US" sz="4000">
                <a:solidFill>
                  <a:srgbClr val="000000"/>
                </a:solidFill>
                <a:latin typeface="Arial"/>
                <a:ea typeface="DejaVu Sans"/>
              </a:rPr>
              <a:t>Hardware</a:t>
            </a:r>
            <a:endParaRPr/>
          </a:p>
          <a:p>
            <a:pPr algn="just">
              <a:lnSpc>
                <a:spcPct val="100000"/>
              </a:lnSpc>
              <a:buFont typeface="Arial"/>
              <a:buChar char="•"/>
            </a:pPr>
            <a:r>
              <a:rPr lang="en-US" sz="2400">
                <a:solidFill>
                  <a:srgbClr val="000000"/>
                </a:solidFill>
                <a:latin typeface="Times New Roman"/>
                <a:ea typeface="DejaVu Sans"/>
              </a:rPr>
              <a:t>DE0-Nano FPGA board</a:t>
            </a:r>
            <a:endParaRPr/>
          </a:p>
          <a:p>
            <a:pPr algn="just">
              <a:lnSpc>
                <a:spcPct val="100000"/>
              </a:lnSpc>
              <a:buFont typeface="Arial"/>
              <a:buChar char="•"/>
            </a:pPr>
            <a:r>
              <a:rPr lang="en-US" sz="2400">
                <a:solidFill>
                  <a:srgbClr val="000000"/>
                </a:solidFill>
                <a:latin typeface="Times New Roman"/>
                <a:ea typeface="DejaVu Sans"/>
              </a:rPr>
              <a:t>Two 12V motors with built=in encoders</a:t>
            </a:r>
            <a:endParaRPr/>
          </a:p>
          <a:p>
            <a:pPr algn="just">
              <a:lnSpc>
                <a:spcPct val="100000"/>
              </a:lnSpc>
              <a:buFont typeface="Arial"/>
              <a:buChar char="•"/>
            </a:pPr>
            <a:r>
              <a:rPr lang="en-US" sz="2400">
                <a:solidFill>
                  <a:srgbClr val="000000"/>
                </a:solidFill>
                <a:latin typeface="Times New Roman"/>
                <a:ea typeface="DejaVu Sans"/>
              </a:rPr>
              <a:t>L298N motor driver IC</a:t>
            </a:r>
            <a:endParaRPr/>
          </a:p>
          <a:p>
            <a:pPr algn="just">
              <a:lnSpc>
                <a:spcPct val="100000"/>
              </a:lnSpc>
              <a:buFont typeface="Arial"/>
              <a:buChar char="•"/>
            </a:pPr>
            <a:r>
              <a:rPr lang="en-US" sz="2400">
                <a:solidFill>
                  <a:srgbClr val="000000"/>
                </a:solidFill>
                <a:latin typeface="Times New Roman"/>
                <a:ea typeface="DejaVu Sans"/>
              </a:rPr>
              <a:t>LSM303DHLC compass</a:t>
            </a:r>
            <a:endParaRPr/>
          </a:p>
          <a:p>
            <a:pPr algn="just">
              <a:lnSpc>
                <a:spcPct val="100000"/>
              </a:lnSpc>
              <a:buFont typeface="Arial"/>
              <a:buChar char="•"/>
            </a:pPr>
            <a:r>
              <a:rPr lang="en-US" sz="2400">
                <a:solidFill>
                  <a:srgbClr val="000000"/>
                </a:solidFill>
                <a:latin typeface="Times New Roman"/>
                <a:ea typeface="DejaVu Sans"/>
              </a:rPr>
              <a:t>3 Sharp GP2Y0A02YK0F Infrared Sensors</a:t>
            </a:r>
            <a:endParaRPr/>
          </a:p>
          <a:p>
            <a:pPr algn="just">
              <a:lnSpc>
                <a:spcPct val="100000"/>
              </a:lnSpc>
              <a:buFont typeface="Arial"/>
              <a:buChar char="•"/>
            </a:pPr>
            <a:r>
              <a:rPr lang="en-US" sz="2400">
                <a:solidFill>
                  <a:srgbClr val="000000"/>
                </a:solidFill>
                <a:latin typeface="Times New Roman"/>
                <a:ea typeface="DejaVu Sans"/>
              </a:rPr>
              <a:t>S03N Servo</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
        <p:nvSpPr>
          <p:cNvPr id="45" name="CustomShape 5"/>
          <p:cNvSpPr/>
          <p:nvPr/>
        </p:nvSpPr>
        <p:spPr>
          <a:xfrm>
            <a:off x="708840" y="3887640"/>
            <a:ext cx="6147360" cy="3152880"/>
          </a:xfrm>
          <a:prstGeom prst="rect">
            <a:avLst/>
          </a:prstGeom>
        </p:spPr>
        <p:txBody>
          <a:bodyPr bIns="45000" lIns="90000" rIns="90000" tIns="45000"/>
          <a:p>
            <a:pPr algn="just">
              <a:lnSpc>
                <a:spcPct val="100000"/>
              </a:lnSpc>
            </a:pPr>
            <a:r>
              <a:rPr lang="en-US" sz="4000">
                <a:solidFill>
                  <a:srgbClr val="000000"/>
                </a:solidFill>
                <a:latin typeface="Arial"/>
                <a:ea typeface="DejaVu Sans"/>
              </a:rPr>
              <a:t>Overview</a:t>
            </a:r>
            <a:endParaRPr/>
          </a:p>
          <a:p>
            <a:pPr algn="just">
              <a:lnSpc>
                <a:spcPct val="100000"/>
              </a:lnSpc>
            </a:pPr>
            <a:r>
              <a:rPr lang="en-US" sz="2400">
                <a:solidFill>
                  <a:srgbClr val="000000"/>
                </a:solidFill>
                <a:latin typeface="Times New Roman"/>
                <a:ea typeface="DejaVu Sans"/>
              </a:rPr>
              <a:t>Our robot runs with two motors. Three infrared mounted on the robot help to detect and avoid collision with obstacles. The goal of the robot is to successfully navigate through an obstacle course.</a:t>
            </a:r>
            <a:endParaRPr/>
          </a:p>
        </p:txBody>
      </p:sp>
      <p:sp>
        <p:nvSpPr>
          <p:cNvPr id="46" name="CustomShape 6"/>
          <p:cNvSpPr/>
          <p:nvPr/>
        </p:nvSpPr>
        <p:spPr>
          <a:xfrm>
            <a:off x="22326480" y="11269800"/>
            <a:ext cx="4113000" cy="410400"/>
          </a:xfrm>
          <a:prstGeom prst="rect">
            <a:avLst/>
          </a:prstGeom>
        </p:spPr>
        <p:txBody>
          <a:bodyPr bIns="45000" lIns="90000" rIns="90000" tIns="45000"/>
          <a:p>
            <a:pPr algn="just">
              <a:lnSpc>
                <a:spcPct val="100000"/>
              </a:lnSpc>
            </a:pPr>
            <a:r>
              <a:rPr b="1" lang="en-US" sz="2400">
                <a:solidFill>
                  <a:srgbClr val="000000"/>
                </a:solidFill>
                <a:latin typeface="Times New Roman"/>
                <a:ea typeface="DejaVu Sans"/>
              </a:rPr>
              <a:t>Fig. 3 Motor Logic Table</a:t>
            </a:r>
            <a:endParaRPr/>
          </a:p>
        </p:txBody>
      </p:sp>
      <p:sp>
        <p:nvSpPr>
          <p:cNvPr id="47" name="CustomShape 7"/>
          <p:cNvSpPr/>
          <p:nvPr/>
        </p:nvSpPr>
        <p:spPr>
          <a:xfrm>
            <a:off x="15849720" y="18317520"/>
            <a:ext cx="3944160" cy="454320"/>
          </a:xfrm>
          <a:prstGeom prst="rect">
            <a:avLst/>
          </a:prstGeom>
        </p:spPr>
        <p:txBody>
          <a:bodyPr bIns="45000" lIns="90000" rIns="90000" tIns="45000"/>
          <a:p>
            <a:pPr algn="just">
              <a:lnSpc>
                <a:spcPct val="100000"/>
              </a:lnSpc>
            </a:pPr>
            <a:r>
              <a:rPr b="1" lang="en-US" sz="2400">
                <a:solidFill>
                  <a:srgbClr val="000000"/>
                </a:solidFill>
                <a:latin typeface="Times New Roman"/>
                <a:ea typeface="DejaVu Sans"/>
              </a:rPr>
              <a:t>Fig. 2 IR Range Diagram</a:t>
            </a:r>
            <a:endParaRPr/>
          </a:p>
        </p:txBody>
      </p:sp>
      <p:sp>
        <p:nvSpPr>
          <p:cNvPr id="48" name="CustomShape 8"/>
          <p:cNvSpPr/>
          <p:nvPr/>
        </p:nvSpPr>
        <p:spPr>
          <a:xfrm>
            <a:off x="708840" y="6552720"/>
            <a:ext cx="6519240" cy="5819400"/>
          </a:xfrm>
          <a:prstGeom prst="rect">
            <a:avLst/>
          </a:prstGeom>
        </p:spPr>
        <p:txBody>
          <a:bodyPr bIns="45000" lIns="90000" rIns="90000" tIns="45000"/>
          <a:p>
            <a:pPr algn="just">
              <a:lnSpc>
                <a:spcPct val="100000"/>
              </a:lnSpc>
            </a:pPr>
            <a:r>
              <a:rPr lang="en-US" sz="4000">
                <a:solidFill>
                  <a:srgbClr val="000000"/>
                </a:solidFill>
                <a:latin typeface="Arial"/>
                <a:ea typeface="DejaVu Sans"/>
              </a:rPr>
              <a:t>Navigation</a:t>
            </a:r>
            <a:endParaRPr/>
          </a:p>
          <a:p>
            <a:pPr algn="just">
              <a:lnSpc>
                <a:spcPct val="100000"/>
              </a:lnSpc>
            </a:pPr>
            <a:r>
              <a:rPr lang="en-US" sz="2400">
                <a:solidFill>
                  <a:srgbClr val="000000"/>
                </a:solidFill>
                <a:latin typeface="Times New Roman"/>
                <a:ea typeface="DejaVu Sans"/>
              </a:rPr>
              <a:t>The rover moves forward until the front sensor detects an object. When this occurs, both side sensors are checked, and the side returning the lowest voltage is the direction the robot turns. After turning, the robot remembers it's initial direction, and will attempt to return to this initial direction, and properly proceed through the course. In the situation of a dead end (all sensors are blocked), the robot will go in reverse, then perform a 180 degree turn, and continue forwards.</a:t>
            </a:r>
            <a:endParaRPr/>
          </a:p>
          <a:p>
            <a:pPr algn="just">
              <a:lnSpc>
                <a:spcPct val="100000"/>
              </a:lnSpc>
            </a:pPr>
            <a:endParaRPr/>
          </a:p>
          <a:p>
            <a:pPr algn="just">
              <a:lnSpc>
                <a:spcPct val="100000"/>
              </a:lnSpc>
            </a:pPr>
            <a:endParaRPr/>
          </a:p>
        </p:txBody>
      </p:sp>
      <p:sp>
        <p:nvSpPr>
          <p:cNvPr id="49" name="CustomShape 9"/>
          <p:cNvSpPr/>
          <p:nvPr/>
        </p:nvSpPr>
        <p:spPr>
          <a:xfrm>
            <a:off x="8610480" y="13505400"/>
            <a:ext cx="5714640" cy="4370040"/>
          </a:xfrm>
          <a:prstGeom prst="rect">
            <a:avLst/>
          </a:prstGeom>
        </p:spPr>
        <p:txBody>
          <a:bodyPr bIns="45000" lIns="90000" rIns="90000" tIns="45000"/>
          <a:p>
            <a:pPr algn="just">
              <a:lnSpc>
                <a:spcPct val="100000"/>
              </a:lnSpc>
            </a:pPr>
            <a:r>
              <a:rPr lang="en-US" sz="4000">
                <a:solidFill>
                  <a:srgbClr val="000000"/>
                </a:solidFill>
                <a:latin typeface="Arial"/>
                <a:ea typeface="DejaVu Sans"/>
              </a:rPr>
              <a:t>Infrared Sensors</a:t>
            </a:r>
            <a:endParaRPr/>
          </a:p>
          <a:p>
            <a:pPr algn="just">
              <a:lnSpc>
                <a:spcPct val="100000"/>
              </a:lnSpc>
            </a:pPr>
            <a:r>
              <a:rPr lang="en-US" sz="2400">
                <a:solidFill>
                  <a:srgbClr val="000000"/>
                </a:solidFill>
                <a:latin typeface="Times New Roman"/>
                <a:ea typeface="DejaVu Sans"/>
              </a:rPr>
              <a:t>The figure on the right shows the voltage returned by the sensors based on the distance away from an object. ADC pins on the DE0-Nano reads this data and the software controls the robot accordingly. The servo oscillates the front sensor in increase the field of view. The range of detection used is between 20-40cm. </a:t>
            </a:r>
            <a:endParaRPr/>
          </a:p>
          <a:p>
            <a:pPr algn="just">
              <a:lnSpc>
                <a:spcPct val="100000"/>
              </a:lnSpc>
            </a:pPr>
            <a:endParaRPr/>
          </a:p>
        </p:txBody>
      </p:sp>
      <p:pic>
        <p:nvPicPr>
          <p:cNvPr descr="" id="50" name="Picture 49"/>
          <p:cNvPicPr/>
          <p:nvPr/>
        </p:nvPicPr>
        <p:blipFill>
          <a:blip r:embed="rId3"/>
          <a:stretch>
            <a:fillRect/>
          </a:stretch>
        </p:blipFill>
        <p:spPr>
          <a:xfrm>
            <a:off x="14459040" y="13505760"/>
            <a:ext cx="5820120" cy="4811400"/>
          </a:xfrm>
          <a:prstGeom prst="rect">
            <a:avLst/>
          </a:prstGeom>
        </p:spPr>
      </p:pic>
      <p:sp>
        <p:nvSpPr>
          <p:cNvPr id="51" name="CustomShape 10"/>
          <p:cNvSpPr/>
          <p:nvPr/>
        </p:nvSpPr>
        <p:spPr>
          <a:xfrm>
            <a:off x="20672280" y="11844000"/>
            <a:ext cx="6519240" cy="3322800"/>
          </a:xfrm>
          <a:prstGeom prst="rect">
            <a:avLst/>
          </a:prstGeom>
        </p:spPr>
        <p:txBody>
          <a:bodyPr bIns="45000" lIns="90000" rIns="90000" tIns="45000" wrap="none"/>
          <a:p>
            <a:pPr algn="just">
              <a:lnSpc>
                <a:spcPct val="100000"/>
              </a:lnSpc>
            </a:pPr>
            <a:r>
              <a:rPr lang="en-US" sz="4000">
                <a:solidFill>
                  <a:srgbClr val="000000"/>
                </a:solidFill>
                <a:latin typeface="Arial"/>
                <a:ea typeface="DejaVu Sans"/>
              </a:rPr>
              <a:t>Power Supply</a:t>
            </a:r>
            <a:endParaRPr/>
          </a:p>
          <a:p>
            <a:pPr algn="just">
              <a:lnSpc>
                <a:spcPct val="100000"/>
              </a:lnSpc>
            </a:pPr>
            <a:r>
              <a:rPr lang="en-US" sz="2400">
                <a:solidFill>
                  <a:srgbClr val="000000"/>
                </a:solidFill>
                <a:latin typeface="Times New Roman"/>
                <a:ea typeface="DejaVu Sans"/>
              </a:rPr>
              <a:t>The rover uses a total of 19 AA NiMH batteries. </a:t>
            </a:r>
            <a:endParaRPr/>
          </a:p>
          <a:p>
            <a:pPr algn="just">
              <a:lnSpc>
                <a:spcPct val="100000"/>
              </a:lnSpc>
            </a:pPr>
            <a:r>
              <a:rPr lang="en-US" sz="2400">
                <a:solidFill>
                  <a:srgbClr val="000000"/>
                </a:solidFill>
                <a:latin typeface="Times New Roman"/>
                <a:ea typeface="DejaVu Sans"/>
              </a:rPr>
              <a:t>Eleven batteries are in series to power</a:t>
            </a:r>
            <a:r>
              <a:rPr lang="en-US">
                <a:solidFill>
                  <a:srgbClr val="000000"/>
                </a:solidFill>
                <a:latin typeface="Arial"/>
                <a:ea typeface="DejaVu Sans"/>
              </a:rPr>
              <a:t> </a:t>
            </a:r>
            <a:r>
              <a:rPr lang="en-US" sz="2400">
                <a:solidFill>
                  <a:srgbClr val="000000"/>
                </a:solidFill>
                <a:latin typeface="Times New Roman"/>
                <a:ea typeface="DejaVu Sans"/>
              </a:rPr>
              <a:t>the motors, </a:t>
            </a:r>
            <a:endParaRPr/>
          </a:p>
          <a:p>
            <a:pPr algn="just">
              <a:lnSpc>
                <a:spcPct val="100000"/>
              </a:lnSpc>
            </a:pPr>
            <a:r>
              <a:rPr lang="en-US" sz="2400">
                <a:solidFill>
                  <a:srgbClr val="000000"/>
                </a:solidFill>
                <a:latin typeface="Times New Roman"/>
                <a:ea typeface="DejaVu Sans"/>
              </a:rPr>
              <a:t>four in series are used for</a:t>
            </a:r>
            <a:r>
              <a:rPr lang="en-US">
                <a:solidFill>
                  <a:srgbClr val="000000"/>
                </a:solidFill>
                <a:latin typeface="Arial"/>
                <a:ea typeface="DejaVu Sans"/>
              </a:rPr>
              <a:t> </a:t>
            </a:r>
            <a:r>
              <a:rPr lang="en-US" sz="2400">
                <a:solidFill>
                  <a:srgbClr val="000000"/>
                </a:solidFill>
                <a:latin typeface="Times New Roman"/>
                <a:ea typeface="DejaVu Sans"/>
              </a:rPr>
              <a:t>the sensors, the servo, </a:t>
            </a:r>
            <a:endParaRPr/>
          </a:p>
          <a:p>
            <a:pPr algn="just">
              <a:lnSpc>
                <a:spcPct val="100000"/>
              </a:lnSpc>
            </a:pPr>
            <a:r>
              <a:rPr lang="en-US" sz="2400">
                <a:solidFill>
                  <a:srgbClr val="000000"/>
                </a:solidFill>
                <a:latin typeface="Times New Roman"/>
                <a:ea typeface="DejaVu Sans"/>
              </a:rPr>
              <a:t>the L298N</a:t>
            </a:r>
            <a:r>
              <a:rPr lang="en-US">
                <a:solidFill>
                  <a:srgbClr val="000000"/>
                </a:solidFill>
                <a:latin typeface="Arial"/>
                <a:ea typeface="DejaVu Sans"/>
              </a:rPr>
              <a:t> </a:t>
            </a:r>
            <a:r>
              <a:rPr lang="en-US" sz="2400">
                <a:solidFill>
                  <a:srgbClr val="000000"/>
                </a:solidFill>
                <a:latin typeface="Times New Roman"/>
                <a:ea typeface="DejaVu Sans"/>
              </a:rPr>
              <a:t>and the encoders. The last four batteries </a:t>
            </a:r>
            <a:endParaRPr/>
          </a:p>
          <a:p>
            <a:pPr algn="just">
              <a:lnSpc>
                <a:spcPct val="100000"/>
              </a:lnSpc>
            </a:pPr>
            <a:r>
              <a:rPr lang="en-US" sz="2400">
                <a:solidFill>
                  <a:srgbClr val="000000"/>
                </a:solidFill>
                <a:latin typeface="Times New Roman"/>
                <a:ea typeface="DejaVu Sans"/>
              </a:rPr>
              <a:t>in series</a:t>
            </a:r>
            <a:r>
              <a:rPr lang="en-US">
                <a:solidFill>
                  <a:srgbClr val="000000"/>
                </a:solidFill>
                <a:latin typeface="Arial"/>
                <a:ea typeface="DejaVu Sans"/>
              </a:rPr>
              <a:t> </a:t>
            </a:r>
            <a:r>
              <a:rPr lang="en-US" sz="2400">
                <a:solidFill>
                  <a:srgbClr val="000000"/>
                </a:solidFill>
                <a:latin typeface="Times New Roman"/>
                <a:ea typeface="DejaVu Sans"/>
              </a:rPr>
              <a:t>power the DE0-Nano board, and the compass.</a:t>
            </a:r>
            <a:endParaRPr/>
          </a:p>
        </p:txBody>
      </p:sp>
      <p:pic>
        <p:nvPicPr>
          <p:cNvPr descr="" id="52" name="Picture 52"/>
          <p:cNvPicPr/>
          <p:nvPr/>
        </p:nvPicPr>
        <p:blipFill>
          <a:blip r:embed="rId4"/>
          <a:stretch>
            <a:fillRect/>
          </a:stretch>
        </p:blipFill>
        <p:spPr>
          <a:xfrm>
            <a:off x="7498080" y="4023360"/>
            <a:ext cx="12800160" cy="9116640"/>
          </a:xfrm>
          <a:prstGeom prst="rect">
            <a:avLst/>
          </a:prstGeom>
        </p:spPr>
      </p:pic>
      <p:sp>
        <p:nvSpPr>
          <p:cNvPr id="53" name="CustomShape 11"/>
          <p:cNvSpPr/>
          <p:nvPr/>
        </p:nvSpPr>
        <p:spPr>
          <a:xfrm>
            <a:off x="424800" y="2694960"/>
            <a:ext cx="3081960" cy="987840"/>
          </a:xfrm>
          <a:prstGeom prst="rect">
            <a:avLst/>
          </a:prstGeom>
        </p:spPr>
        <p:txBody>
          <a:bodyPr bIns="45000" lIns="90000" rIns="90000" tIns="45000" wrap="none"/>
          <a:p>
            <a:r>
              <a:rPr lang="en-US">
                <a:solidFill>
                  <a:srgbClr val="000000"/>
                </a:solidFill>
                <a:latin typeface="Arial"/>
                <a:ea typeface="DejaVu Sans"/>
              </a:rPr>
              <a:t>Group Members:</a:t>
            </a:r>
            <a:endParaRPr/>
          </a:p>
          <a:p>
            <a:r>
              <a:rPr lang="en-US">
                <a:solidFill>
                  <a:srgbClr val="000000"/>
                </a:solidFill>
                <a:latin typeface="Arial"/>
                <a:ea typeface="DejaVu Sans"/>
              </a:rPr>
              <a:t>Mikael Rouhiainen, Peter Hu</a:t>
            </a:r>
            <a:endParaRPr/>
          </a:p>
        </p:txBody>
      </p:sp>
      <p:sp>
        <p:nvSpPr>
          <p:cNvPr id="54" name="CustomShape 12"/>
          <p:cNvSpPr/>
          <p:nvPr/>
        </p:nvSpPr>
        <p:spPr>
          <a:xfrm>
            <a:off x="23312520" y="2681640"/>
            <a:ext cx="4575960" cy="792360"/>
          </a:xfrm>
          <a:prstGeom prst="rect">
            <a:avLst/>
          </a:prstGeom>
        </p:spPr>
        <p:txBody>
          <a:bodyPr bIns="45000" lIns="90000" rIns="90000" tIns="45000" wrap="none"/>
          <a:p>
            <a:pPr algn="r"/>
            <a:r>
              <a:rPr lang="en-US">
                <a:solidFill>
                  <a:srgbClr val="000000"/>
                </a:solidFill>
                <a:latin typeface="Arial"/>
                <a:ea typeface="DejaVu Sans"/>
              </a:rPr>
              <a:t>Year:</a:t>
            </a:r>
            <a:endParaRPr/>
          </a:p>
          <a:p>
            <a:pPr algn="r"/>
            <a:r>
              <a:rPr lang="en-US">
                <a:solidFill>
                  <a:srgbClr val="000000"/>
                </a:solidFill>
                <a:latin typeface="Arial"/>
                <a:ea typeface="DejaVu Sans"/>
              </a:rPr>
              <a:t>2013</a:t>
            </a:r>
            <a:endParaRPr/>
          </a:p>
        </p:txBody>
      </p:sp>
      <p:sp>
        <p:nvSpPr>
          <p:cNvPr id="55" name="CustomShape 13"/>
          <p:cNvSpPr/>
          <p:nvPr/>
        </p:nvSpPr>
        <p:spPr>
          <a:xfrm>
            <a:off x="2223360" y="17691480"/>
            <a:ext cx="2957760" cy="369000"/>
          </a:xfrm>
          <a:prstGeom prst="rect">
            <a:avLst/>
          </a:prstGeom>
        </p:spPr>
      </p:sp>
      <p:sp>
        <p:nvSpPr>
          <p:cNvPr id="56" name="CustomShape 14"/>
          <p:cNvSpPr/>
          <p:nvPr/>
        </p:nvSpPr>
        <p:spPr>
          <a:xfrm>
            <a:off x="20756880" y="4047480"/>
            <a:ext cx="6519240" cy="5363280"/>
          </a:xfrm>
          <a:prstGeom prst="rect">
            <a:avLst/>
          </a:prstGeom>
        </p:spPr>
        <p:txBody>
          <a:bodyPr bIns="45000" lIns="90000" rIns="90000" tIns="45000"/>
          <a:p>
            <a:r>
              <a:rPr lang="en-US" sz="4000">
                <a:solidFill>
                  <a:srgbClr val="000000"/>
                </a:solidFill>
                <a:latin typeface="Arial"/>
                <a:ea typeface="DejaVu Sans"/>
              </a:rPr>
              <a:t>Motor Control</a:t>
            </a:r>
            <a:endParaRPr/>
          </a:p>
          <a:p>
            <a:r>
              <a:rPr lang="en-US" sz="2400">
                <a:solidFill>
                  <a:srgbClr val="000000"/>
                </a:solidFill>
                <a:latin typeface="Times New Roman"/>
                <a:ea typeface="DejaVu Sans"/>
              </a:rPr>
              <a:t>Our motors are controlled using PWM signals </a:t>
            </a:r>
            <a:endParaRPr/>
          </a:p>
          <a:p>
            <a:r>
              <a:rPr lang="en-US" sz="2400">
                <a:solidFill>
                  <a:srgbClr val="000000"/>
                </a:solidFill>
                <a:latin typeface="Times New Roman"/>
                <a:ea typeface="DejaVu Sans"/>
              </a:rPr>
              <a:t>sent from the DE0-Nano and through the L298N IC chip. Increasing the duty  cycle of the signal increases the speed of the motors. Each motor has two signal wires. Figure 3 shows the signal logic sent to the motors. The L298N chip is considered a “full-H-bridge” IC. However, the chip doesn't protect the circuit from current spikes caused by turning the motors on and off. To protect the circuit, 4 diodes are arranged near each of the motors. Capacitors near the voltage source pins further stabilize the circuit.</a:t>
            </a:r>
            <a:endParaRPr/>
          </a:p>
          <a:p>
            <a:endParaRPr/>
          </a:p>
        </p:txBody>
      </p:sp>
      <p:pic>
        <p:nvPicPr>
          <p:cNvPr descr="" id="57" name="Picture 2"/>
          <p:cNvPicPr/>
          <p:nvPr/>
        </p:nvPicPr>
        <p:blipFill>
          <a:blip r:embed="rId5"/>
          <a:stretch>
            <a:fillRect/>
          </a:stretch>
        </p:blipFill>
        <p:spPr>
          <a:xfrm>
            <a:off x="620640" y="14094720"/>
            <a:ext cx="7674840" cy="4460760"/>
          </a:xfrm>
          <a:prstGeom prst="rect">
            <a:avLst/>
          </a:prstGeom>
        </p:spPr>
      </p:pic>
      <p:sp>
        <p:nvSpPr>
          <p:cNvPr id="58" name="CustomShape 15"/>
          <p:cNvSpPr/>
          <p:nvPr/>
        </p:nvSpPr>
        <p:spPr>
          <a:xfrm>
            <a:off x="2339640" y="18576000"/>
            <a:ext cx="3944160" cy="454320"/>
          </a:xfrm>
          <a:prstGeom prst="rect">
            <a:avLst/>
          </a:prstGeom>
        </p:spPr>
        <p:txBody>
          <a:bodyPr bIns="45000" lIns="90000" rIns="90000" tIns="45000"/>
          <a:p>
            <a:pPr algn="just">
              <a:lnSpc>
                <a:spcPct val="100000"/>
              </a:lnSpc>
            </a:pPr>
            <a:r>
              <a:rPr b="1" lang="en-US" sz="2400">
                <a:solidFill>
                  <a:srgbClr val="000000"/>
                </a:solidFill>
                <a:latin typeface="Times New Roman"/>
                <a:ea typeface="DejaVu Sans"/>
              </a:rPr>
              <a:t>Fig. 1 Hardware Diagram</a:t>
            </a:r>
            <a:endParaRPr/>
          </a:p>
        </p:txBody>
      </p:sp>
      <p:pic>
        <p:nvPicPr>
          <p:cNvPr descr="" id="59" name="Picture 7"/>
          <p:cNvPicPr/>
          <p:nvPr/>
        </p:nvPicPr>
        <p:blipFill>
          <a:blip r:embed="rId6"/>
          <a:stretch>
            <a:fillRect/>
          </a:stretch>
        </p:blipFill>
        <p:spPr>
          <a:xfrm>
            <a:off x="20672280" y="14436360"/>
            <a:ext cx="6744240" cy="4142520"/>
          </a:xfrm>
          <a:prstGeom prst="rect">
            <a:avLst/>
          </a:prstGeom>
        </p:spPr>
      </p:pic>
      <p:sp>
        <p:nvSpPr>
          <p:cNvPr id="60" name="CustomShape 16"/>
          <p:cNvSpPr/>
          <p:nvPr/>
        </p:nvSpPr>
        <p:spPr>
          <a:xfrm>
            <a:off x="14020200" y="45360"/>
            <a:ext cx="305640" cy="366120"/>
          </a:xfrm>
          <a:prstGeom prst="rect">
            <a:avLst/>
          </a:prstGeom>
        </p:spPr>
        <p:txBody>
          <a:bodyPr anchor="ctr" wrap="none"/>
          <a:p>
            <a:pPr>
              <a:lnSpc>
                <a:spcPct val="100000"/>
              </a:lnSpc>
            </a:pPr>
            <a:r>
              <a:rPr lang="en-US">
                <a:solidFill>
                  <a:srgbClr val="000000"/>
                </a:solidFill>
                <a:latin typeface="Times New Roman"/>
                <a:ea typeface="DejaVu Sans"/>
              </a:rPr>
              <a:t> </a:t>
            </a:r>
            <a:r>
              <a:rPr lang="en-US">
                <a:solidFill>
                  <a:srgbClr val="000000"/>
                </a:solidFill>
                <a:latin typeface="Arial"/>
                <a:ea typeface="DejaVu Sans"/>
              </a:rPr>
              <a:t> </a:t>
            </a:r>
            <a:endParaRPr/>
          </a:p>
        </p:txBody>
      </p:sp>
      <p:sp>
        <p:nvSpPr>
          <p:cNvPr id="61" name="CustomShape 17"/>
          <p:cNvSpPr/>
          <p:nvPr/>
        </p:nvSpPr>
        <p:spPr>
          <a:xfrm>
            <a:off x="22411080" y="18707040"/>
            <a:ext cx="3944160" cy="454320"/>
          </a:xfrm>
          <a:prstGeom prst="rect">
            <a:avLst/>
          </a:prstGeom>
        </p:spPr>
        <p:txBody>
          <a:bodyPr bIns="45000" lIns="90000" rIns="90000" tIns="45000"/>
          <a:p>
            <a:pPr algn="just">
              <a:lnSpc>
                <a:spcPct val="100000"/>
              </a:lnSpc>
            </a:pPr>
            <a:r>
              <a:rPr b="1" lang="en-US" sz="2400">
                <a:solidFill>
                  <a:srgbClr val="000000"/>
                </a:solidFill>
                <a:latin typeface="Times New Roman"/>
                <a:ea typeface="DejaVu Sans"/>
              </a:rPr>
              <a:t>Fig. 4 Battery Packs</a:t>
            </a:r>
            <a:endParaRPr/>
          </a:p>
        </p:txBody>
      </p:sp>
    </p:spTree>
  </p:cSld>
  <p:timing>
    <p:tnLst>
      <p:par>
        <p:cTn dur="indefinite" id="1" nodeType="tmRoot" restart="never">
          <p:childTnLst>
            <p:seq>
              <p:cTn id="2" nodeType="mainSeq">
                <p:childTnLst>
                  <p:par>
                    <p:cTn fill="freeze" id="3">
                      <p:stCondLst>
                        <p:cond delay="indefinite"/>
                      </p:stCondLst>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