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28346400" cy="21396325"/>
  <p:notesSz cx="6881813" cy="9296400"/>
  <p:defaultTextStyle>
    <a:defPPr>
      <a:defRPr lang="en-US"/>
    </a:defPPr>
    <a:lvl1pPr marL="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5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128"/>
    <a:srgbClr val="0065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8469" autoAdjust="0"/>
    <p:restoredTop sz="83350" autoAdjust="0"/>
  </p:normalViewPr>
  <p:slideViewPr>
    <p:cSldViewPr>
      <p:cViewPr>
        <p:scale>
          <a:sx n="50" d="100"/>
          <a:sy n="50" d="100"/>
        </p:scale>
        <p:origin x="-696" y="2928"/>
      </p:cViewPr>
      <p:guideLst>
        <p:guide orient="horz" pos="6739"/>
        <p:guide pos="89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22375EF-ED23-4B26-B0C2-EC83B2507EAB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31888" y="696913"/>
            <a:ext cx="461803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04FAE9D-5563-4AA7-B76B-9B216F35F294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62404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135845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271690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4075355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5433807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6792258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8150710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9509162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10867613" algn="l" defTabSz="2716903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31888" y="696913"/>
            <a:ext cx="4618037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For colour</a:t>
            </a:r>
            <a:r>
              <a:rPr lang="en-CA" baseline="0" dirty="0" smtClean="0"/>
              <a:t> ideas, </a:t>
            </a:r>
            <a:r>
              <a:rPr lang="en-CA" dirty="0" smtClean="0"/>
              <a:t>University Visual Identity Guidelines</a:t>
            </a:r>
            <a:r>
              <a:rPr lang="en-CA" baseline="0" dirty="0" smtClean="0"/>
              <a:t> can be found here: http</a:t>
            </a:r>
            <a:r>
              <a:rPr lang="en-CA" baseline="0" smtClean="0"/>
              <a:t>://www.toolkit.ualberta.ca/VisualIdentityGuidelines.aspx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FAE9D-5563-4AA7-B76B-9B216F35F294}" type="slidenum">
              <a:rPr lang="en-CA" smtClean="0"/>
              <a:pPr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7377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5980" y="6646730"/>
            <a:ext cx="24094440" cy="458634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1960" y="12124584"/>
            <a:ext cx="19842480" cy="54679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35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716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075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433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792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150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509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403066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32353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76833" y="2511101"/>
            <a:ext cx="21683028" cy="535551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17907" y="2511101"/>
            <a:ext cx="64586485" cy="5355519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807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051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9170" y="13749121"/>
            <a:ext cx="24094440" cy="4249548"/>
          </a:xfrm>
        </p:spPr>
        <p:txBody>
          <a:bodyPr anchor="t"/>
          <a:lstStyle>
            <a:lvl1pPr algn="l">
              <a:defRPr sz="119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9170" y="9068677"/>
            <a:ext cx="24094440" cy="4680445"/>
          </a:xfrm>
        </p:spPr>
        <p:txBody>
          <a:bodyPr anchor="b"/>
          <a:lstStyle>
            <a:lvl1pPr marL="0" indent="0">
              <a:buNone/>
              <a:defRPr sz="6000">
                <a:solidFill>
                  <a:schemeClr val="tx1">
                    <a:tint val="75000"/>
                  </a:schemeClr>
                </a:solidFill>
              </a:defRPr>
            </a:lvl1pPr>
            <a:lvl2pPr marL="1358452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2pPr>
            <a:lvl3pPr marL="2716903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3pPr>
            <a:lvl4pPr marL="4075355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4pPr>
            <a:lvl5pPr marL="5433807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5pPr>
            <a:lvl6pPr marL="6792258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6pPr>
            <a:lvl7pPr marL="8150710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7pPr>
            <a:lvl8pPr marL="9509162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8pPr>
            <a:lvl9pPr marL="10867613" indent="0">
              <a:buNone/>
              <a:defRPr sz="4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1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17909" y="14645588"/>
            <a:ext cx="43134755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25101" y="14645588"/>
            <a:ext cx="43134758" cy="41420709"/>
          </a:xfrm>
        </p:spPr>
        <p:txBody>
          <a:bodyPr/>
          <a:lstStyle>
            <a:lvl1pPr>
              <a:defRPr sz="8300"/>
            </a:lvl1pPr>
            <a:lvl2pPr>
              <a:defRPr sz="7200"/>
            </a:lvl2pPr>
            <a:lvl3pPr>
              <a:defRPr sz="60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6075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2" y="4789411"/>
            <a:ext cx="12524582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17322" y="6785410"/>
            <a:ext cx="12524582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399582" y="4789411"/>
            <a:ext cx="12529503" cy="1995999"/>
          </a:xfrm>
        </p:spPr>
        <p:txBody>
          <a:bodyPr anchor="b"/>
          <a:lstStyle>
            <a:lvl1pPr marL="0" indent="0">
              <a:buNone/>
              <a:defRPr sz="7200" b="1"/>
            </a:lvl1pPr>
            <a:lvl2pPr marL="1358452" indent="0">
              <a:buNone/>
              <a:defRPr sz="6000" b="1"/>
            </a:lvl2pPr>
            <a:lvl3pPr marL="2716903" indent="0">
              <a:buNone/>
              <a:defRPr sz="5400" b="1"/>
            </a:lvl3pPr>
            <a:lvl4pPr marL="4075355" indent="0">
              <a:buNone/>
              <a:defRPr sz="4700" b="1"/>
            </a:lvl4pPr>
            <a:lvl5pPr marL="5433807" indent="0">
              <a:buNone/>
              <a:defRPr sz="4700" b="1"/>
            </a:lvl5pPr>
            <a:lvl6pPr marL="6792258" indent="0">
              <a:buNone/>
              <a:defRPr sz="4700" b="1"/>
            </a:lvl6pPr>
            <a:lvl7pPr marL="8150710" indent="0">
              <a:buNone/>
              <a:defRPr sz="4700" b="1"/>
            </a:lvl7pPr>
            <a:lvl8pPr marL="9509162" indent="0">
              <a:buNone/>
              <a:defRPr sz="4700" b="1"/>
            </a:lvl8pPr>
            <a:lvl9pPr marL="10867613" indent="0">
              <a:buNone/>
              <a:defRPr sz="4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399582" y="6785410"/>
            <a:ext cx="12529503" cy="12327652"/>
          </a:xfrm>
        </p:spPr>
        <p:txBody>
          <a:bodyPr/>
          <a:lstStyle>
            <a:lvl1pPr>
              <a:defRPr sz="7200"/>
            </a:lvl1pPr>
            <a:lvl2pPr>
              <a:defRPr sz="6000"/>
            </a:lvl2pPr>
            <a:lvl3pPr>
              <a:defRPr sz="5400"/>
            </a:lvl3pPr>
            <a:lvl4pPr>
              <a:defRPr sz="4700"/>
            </a:lvl4pPr>
            <a:lvl5pPr>
              <a:defRPr sz="4700"/>
            </a:lvl5pPr>
            <a:lvl6pPr>
              <a:defRPr sz="4700"/>
            </a:lvl6pPr>
            <a:lvl7pPr>
              <a:defRPr sz="4700"/>
            </a:lvl7pPr>
            <a:lvl8pPr>
              <a:defRPr sz="4700"/>
            </a:lvl8pPr>
            <a:lvl9pPr>
              <a:defRPr sz="4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505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6269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606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7322" y="851891"/>
            <a:ext cx="9325770" cy="3625488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82657" y="851893"/>
            <a:ext cx="15846425" cy="18261170"/>
          </a:xfrm>
        </p:spPr>
        <p:txBody>
          <a:bodyPr/>
          <a:lstStyle>
            <a:lvl1pPr>
              <a:defRPr sz="9500"/>
            </a:lvl1pPr>
            <a:lvl2pPr>
              <a:defRPr sz="8300"/>
            </a:lvl2pPr>
            <a:lvl3pPr>
              <a:defRPr sz="7200"/>
            </a:lvl3pPr>
            <a:lvl4pPr>
              <a:defRPr sz="6000"/>
            </a:lvl4pPr>
            <a:lvl5pPr>
              <a:defRPr sz="6000"/>
            </a:lvl5pPr>
            <a:lvl6pPr>
              <a:defRPr sz="6000"/>
            </a:lvl6pPr>
            <a:lvl7pPr>
              <a:defRPr sz="6000"/>
            </a:lvl7pPr>
            <a:lvl8pPr>
              <a:defRPr sz="6000"/>
            </a:lvl8pPr>
            <a:lvl9pPr>
              <a:defRPr sz="6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17322" y="4477381"/>
            <a:ext cx="9325770" cy="14635682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168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093" y="14977428"/>
            <a:ext cx="17007840" cy="1768169"/>
          </a:xfrm>
        </p:spPr>
        <p:txBody>
          <a:bodyPr anchor="b"/>
          <a:lstStyle>
            <a:lvl1pPr algn="l">
              <a:defRPr sz="6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56093" y="1911801"/>
            <a:ext cx="17007840" cy="12837795"/>
          </a:xfrm>
        </p:spPr>
        <p:txBody>
          <a:bodyPr/>
          <a:lstStyle>
            <a:lvl1pPr marL="0" indent="0">
              <a:buNone/>
              <a:defRPr sz="9500"/>
            </a:lvl1pPr>
            <a:lvl2pPr marL="1358452" indent="0">
              <a:buNone/>
              <a:defRPr sz="8300"/>
            </a:lvl2pPr>
            <a:lvl3pPr marL="2716903" indent="0">
              <a:buNone/>
              <a:defRPr sz="7200"/>
            </a:lvl3pPr>
            <a:lvl4pPr marL="4075355" indent="0">
              <a:buNone/>
              <a:defRPr sz="6000"/>
            </a:lvl4pPr>
            <a:lvl5pPr marL="5433807" indent="0">
              <a:buNone/>
              <a:defRPr sz="6000"/>
            </a:lvl5pPr>
            <a:lvl6pPr marL="6792258" indent="0">
              <a:buNone/>
              <a:defRPr sz="6000"/>
            </a:lvl6pPr>
            <a:lvl7pPr marL="8150710" indent="0">
              <a:buNone/>
              <a:defRPr sz="6000"/>
            </a:lvl7pPr>
            <a:lvl8pPr marL="9509162" indent="0">
              <a:buNone/>
              <a:defRPr sz="6000"/>
            </a:lvl8pPr>
            <a:lvl9pPr marL="10867613" indent="0">
              <a:buNone/>
              <a:defRPr sz="6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093" y="16745597"/>
            <a:ext cx="17007840" cy="2511096"/>
          </a:xfrm>
        </p:spPr>
        <p:txBody>
          <a:bodyPr/>
          <a:lstStyle>
            <a:lvl1pPr marL="0" indent="0">
              <a:buNone/>
              <a:defRPr sz="4200"/>
            </a:lvl1pPr>
            <a:lvl2pPr marL="1358452" indent="0">
              <a:buNone/>
              <a:defRPr sz="3500"/>
            </a:lvl2pPr>
            <a:lvl3pPr marL="2716903" indent="0">
              <a:buNone/>
              <a:defRPr sz="2900"/>
            </a:lvl3pPr>
            <a:lvl4pPr marL="4075355" indent="0">
              <a:buNone/>
              <a:defRPr sz="2600"/>
            </a:lvl4pPr>
            <a:lvl5pPr marL="5433807" indent="0">
              <a:buNone/>
              <a:defRPr sz="2600"/>
            </a:lvl5pPr>
            <a:lvl6pPr marL="6792258" indent="0">
              <a:buNone/>
              <a:defRPr sz="2600"/>
            </a:lvl6pPr>
            <a:lvl7pPr marL="8150710" indent="0">
              <a:buNone/>
              <a:defRPr sz="2600"/>
            </a:lvl7pPr>
            <a:lvl8pPr marL="9509162" indent="0">
              <a:buNone/>
              <a:defRPr sz="2600"/>
            </a:lvl8pPr>
            <a:lvl9pPr marL="10867613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2138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7320" y="856845"/>
            <a:ext cx="25511760" cy="3566054"/>
          </a:xfrm>
          <a:prstGeom prst="rect">
            <a:avLst/>
          </a:prstGeom>
        </p:spPr>
        <p:txBody>
          <a:bodyPr vert="horz" lIns="271690" tIns="135845" rIns="271690" bIns="13584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7320" y="4992479"/>
            <a:ext cx="25511760" cy="14120586"/>
          </a:xfrm>
          <a:prstGeom prst="rect">
            <a:avLst/>
          </a:prstGeom>
        </p:spPr>
        <p:txBody>
          <a:bodyPr vert="horz" lIns="271690" tIns="135845" rIns="271690" bIns="13584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173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l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40084-D16F-4AAA-AB2B-541E9DCDB31E}" type="datetimeFigureOut">
              <a:rPr lang="en-CA" smtClean="0"/>
              <a:pPr/>
              <a:t>12-04-11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685020" y="19831225"/>
            <a:ext cx="89763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ct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14920" y="19831225"/>
            <a:ext cx="6614160" cy="1139156"/>
          </a:xfrm>
          <a:prstGeom prst="rect">
            <a:avLst/>
          </a:prstGeom>
        </p:spPr>
        <p:txBody>
          <a:bodyPr vert="horz" lIns="271690" tIns="135845" rIns="271690" bIns="135845" rtlCol="0" anchor="ctr"/>
          <a:lstStyle>
            <a:lvl1pPr algn="r">
              <a:defRPr sz="3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9736C8-2E6D-4DBD-92C7-B049CBB5A78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461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716903" rtl="0" eaLnBrk="1" latinLnBrk="0" hangingPunct="1">
        <a:spcBef>
          <a:spcPct val="0"/>
        </a:spcBef>
        <a:buNone/>
        <a:defRPr sz="1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18839" indent="-1018839" algn="l" defTabSz="2716903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1pPr>
      <a:lvl2pPr marL="2207484" indent="-849032" algn="l" defTabSz="2716903" rtl="0" eaLnBrk="1" latinLnBrk="0" hangingPunct="1">
        <a:spcBef>
          <a:spcPct val="20000"/>
        </a:spcBef>
        <a:buFont typeface="Arial" pitchFamily="34" charset="0"/>
        <a:buChar char="–"/>
        <a:defRPr sz="8300" kern="1200">
          <a:solidFill>
            <a:schemeClr val="tx1"/>
          </a:solidFill>
          <a:latin typeface="+mn-lt"/>
          <a:ea typeface="+mn-ea"/>
          <a:cs typeface="+mn-cs"/>
        </a:defRPr>
      </a:lvl2pPr>
      <a:lvl3pPr marL="339613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4754581" indent="-679226" algn="l" defTabSz="2716903" rtl="0" eaLnBrk="1" latinLnBrk="0" hangingPunct="1">
        <a:spcBef>
          <a:spcPct val="20000"/>
        </a:spcBef>
        <a:buFont typeface="Arial" pitchFamily="34" charset="0"/>
        <a:buChar char="–"/>
        <a:defRPr sz="6000" kern="1200">
          <a:solidFill>
            <a:schemeClr val="tx1"/>
          </a:solidFill>
          <a:latin typeface="+mn-lt"/>
          <a:ea typeface="+mn-ea"/>
          <a:cs typeface="+mn-cs"/>
        </a:defRPr>
      </a:lvl4pPr>
      <a:lvl5pPr marL="6113033" indent="-679226" algn="l" defTabSz="2716903" rtl="0" eaLnBrk="1" latinLnBrk="0" hangingPunct="1">
        <a:spcBef>
          <a:spcPct val="20000"/>
        </a:spcBef>
        <a:buFont typeface="Arial" pitchFamily="34" charset="0"/>
        <a:buChar char="»"/>
        <a:defRPr sz="6000" kern="1200">
          <a:solidFill>
            <a:schemeClr val="tx1"/>
          </a:solidFill>
          <a:latin typeface="+mn-lt"/>
          <a:ea typeface="+mn-ea"/>
          <a:cs typeface="+mn-cs"/>
        </a:defRPr>
      </a:lvl5pPr>
      <a:lvl6pPr marL="7471485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6pPr>
      <a:lvl7pPr marL="8829936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7pPr>
      <a:lvl8pPr marL="10188388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8pPr>
      <a:lvl9pPr marL="11546840" indent="-679226" algn="l" defTabSz="2716903" rtl="0" eaLnBrk="1" latinLnBrk="0" hangingPunct="1">
        <a:spcBef>
          <a:spcPct val="20000"/>
        </a:spcBef>
        <a:buFont typeface="Arial" pitchFamily="34" charset="0"/>
        <a:buChar char="•"/>
        <a:defRPr sz="6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5845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2pPr>
      <a:lvl3pPr marL="271690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3pPr>
      <a:lvl4pPr marL="4075355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4pPr>
      <a:lvl5pPr marL="5433807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5pPr>
      <a:lvl6pPr marL="6792258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6pPr>
      <a:lvl7pPr marL="8150710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7pPr>
      <a:lvl8pPr marL="9509162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8pPr>
      <a:lvl9pPr marL="10867613" algn="l" defTabSz="2716903" rtl="0" eaLnBrk="1" latinLnBrk="0" hangingPunct="1">
        <a:defRPr sz="5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4" Type="http://schemas.openxmlformats.org/officeDocument/2006/relationships/image" Target="../media/image2.png"/><Relationship Id="rId5" Type="http://schemas.openxmlformats.org/officeDocument/2006/relationships/image" Target="../media/image3.jpeg"/><Relationship Id="rId6" Type="http://schemas.openxmlformats.org/officeDocument/2006/relationships/image" Target="../media/image4.JPG"/><Relationship Id="rId7" Type="http://schemas.openxmlformats.org/officeDocument/2006/relationships/image" Target="../media/image5.JPG"/><Relationship Id="rId8" Type="http://schemas.openxmlformats.org/officeDocument/2006/relationships/image" Target="../media/image6.JPG"/><Relationship Id="rId9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44"/>
          <p:cNvSpPr>
            <a:spLocks noChangeArrowheads="1"/>
          </p:cNvSpPr>
          <p:nvPr/>
        </p:nvSpPr>
        <p:spPr bwMode="auto">
          <a:xfrm>
            <a:off x="457200" y="509437"/>
            <a:ext cx="27432000" cy="2037745"/>
          </a:xfrm>
          <a:prstGeom prst="rect">
            <a:avLst/>
          </a:prstGeom>
          <a:solidFill>
            <a:srgbClr val="006546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lIns="89690" tIns="44842" rIns="89690" bIns="44842" anchor="ctr"/>
          <a:lstStyle/>
          <a:p>
            <a:pPr algn="ctr" defTabSz="895492"/>
            <a:r>
              <a:rPr lang="en-AU" sz="40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CMPE</a:t>
            </a:r>
            <a:r>
              <a:rPr lang="en-AU" sz="4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450/490 Capstone </a:t>
            </a:r>
            <a:r>
              <a:rPr lang="en-A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Design Project</a:t>
            </a:r>
          </a:p>
          <a:p>
            <a:pPr algn="ctr" defTabSz="895492"/>
            <a:r>
              <a:rPr lang="en-AU" sz="6000" dirty="0" smtClean="0">
                <a:solidFill>
                  <a:schemeClr val="bg1"/>
                </a:solidFill>
                <a:latin typeface="Arial Black" pitchFamily="34" charset="0"/>
              </a:rPr>
              <a:t>Intruder Alert System</a:t>
            </a:r>
            <a:endParaRPr lang="en-AU" sz="6000" dirty="0">
              <a:solidFill>
                <a:schemeClr val="bg1"/>
              </a:solidFill>
              <a:latin typeface="Arial Black" pitchFamily="34" charset="0"/>
            </a:endParaRPr>
          </a:p>
        </p:txBody>
      </p:sp>
      <p:graphicFrame>
        <p:nvGraphicFramePr>
          <p:cNvPr id="10" name="Group 4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083062"/>
              </p:ext>
            </p:extLst>
          </p:nvPr>
        </p:nvGraphicFramePr>
        <p:xfrm>
          <a:off x="457200" y="2316162"/>
          <a:ext cx="27432000" cy="1415092"/>
        </p:xfrm>
        <a:graphic>
          <a:graphicData uri="http://schemas.openxmlformats.org/drawingml/2006/table">
            <a:tbl>
              <a:tblPr/>
              <a:tblGrid>
                <a:gridCol w="22021455"/>
                <a:gridCol w="5410545"/>
              </a:tblGrid>
              <a:tr h="624983">
                <a:tc>
                  <a:txBody>
                    <a:bodyPr/>
                    <a:lstStyle/>
                    <a:p>
                      <a:pPr marL="0" marR="0" lvl="0" indent="0" algn="l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Group Member I                                                     Group Member II                                        Course</a:t>
                      </a:r>
                    </a:p>
                  </a:txBody>
                  <a:tcPr marL="271572" marR="91562" marT="48973" marB="48973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Year</a:t>
                      </a:r>
                    </a:p>
                  </a:txBody>
                  <a:tcPr marL="271572" marR="91562" marT="48973" marB="489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55392">
                <a:tc>
                  <a:txBody>
                    <a:bodyPr/>
                    <a:lstStyle/>
                    <a:p>
                      <a:pPr marL="0" marR="0" lvl="0" indent="0" algn="l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Jordan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Tymburski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                                                   </a:t>
                      </a:r>
                      <a:r>
                        <a:rPr kumimoji="0" lang="en-US" sz="4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Rachita</a:t>
                      </a: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 Bhatia                                           CMPE 450/490</a:t>
                      </a:r>
                    </a:p>
                  </a:txBody>
                  <a:tcPr marL="271572" marR="91562" marT="48973" marB="48973" horzOverflow="overflow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92688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4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aramond" pitchFamily="18" charset="0"/>
                        </a:rPr>
                        <a:t>2012</a:t>
                      </a:r>
                    </a:p>
                  </a:txBody>
                  <a:tcPr marL="271572" marR="91562" marT="48973" marB="4897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1" name="Rectangle 78"/>
          <p:cNvSpPr>
            <a:spLocks noChangeArrowheads="1"/>
          </p:cNvSpPr>
          <p:nvPr/>
        </p:nvSpPr>
        <p:spPr bwMode="auto">
          <a:xfrm>
            <a:off x="457200" y="3687449"/>
            <a:ext cx="27432000" cy="15586224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89705" tIns="44852" rIns="89705" bIns="44852" anchor="ctr"/>
          <a:lstStyle/>
          <a:p>
            <a:endParaRPr lang="en-CA" dirty="0"/>
          </a:p>
        </p:txBody>
      </p:sp>
      <p:pic>
        <p:nvPicPr>
          <p:cNvPr id="1025" name="Picture 1" descr="http://www.uofaweb.ualberta.ca/CMS/images/common/shi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323" y="8395940"/>
            <a:ext cx="809447" cy="15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304800" y="18934050"/>
            <a:ext cx="27588058" cy="2037745"/>
            <a:chOff x="304800" y="16916400"/>
            <a:chExt cx="27588058" cy="1828800"/>
          </a:xfrm>
        </p:grpSpPr>
        <p:sp>
          <p:nvSpPr>
            <p:cNvPr id="13" name="Rectangle 144"/>
            <p:cNvSpPr>
              <a:spLocks noChangeArrowheads="1"/>
            </p:cNvSpPr>
            <p:nvPr/>
          </p:nvSpPr>
          <p:spPr bwMode="auto">
            <a:xfrm>
              <a:off x="453543" y="17215945"/>
              <a:ext cx="27439315" cy="1324303"/>
            </a:xfrm>
            <a:prstGeom prst="rect">
              <a:avLst/>
            </a:prstGeom>
            <a:solidFill>
              <a:srgbClr val="006546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89690" tIns="44842" rIns="89690" bIns="44842" anchor="ctr"/>
            <a:lstStyle/>
            <a:p>
              <a:pPr algn="r" defTabSz="895492"/>
              <a:r>
                <a:rPr lang="en-AU" sz="5000" b="1" dirty="0">
                  <a:solidFill>
                    <a:schemeClr val="bg1"/>
                  </a:solidFill>
                  <a:latin typeface="Garamond" pitchFamily="18" charset="0"/>
                </a:rPr>
                <a:t>Department of Electrical &amp; Computer Engineering</a:t>
              </a:r>
            </a:p>
          </p:txBody>
        </p:sp>
        <p:pic>
          <p:nvPicPr>
            <p:cNvPr id="12" name="Picture 380" descr="UofA_transparent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916400"/>
              <a:ext cx="5837382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6" name="Text Box 80"/>
          <p:cNvSpPr txBox="1">
            <a:spLocks noChangeArrowheads="1"/>
          </p:cNvSpPr>
          <p:nvPr/>
        </p:nvSpPr>
        <p:spPr bwMode="auto">
          <a:xfrm>
            <a:off x="708831" y="13284276"/>
            <a:ext cx="6400800" cy="514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Objectives: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  <a:buFont typeface="Wingdings" pitchFamily="2" charset="2"/>
              <a:buChar char="q"/>
            </a:pPr>
            <a:r>
              <a:rPr lang="en-US" b="1" dirty="0" smtClean="0"/>
              <a:t>Camera:</a:t>
            </a:r>
            <a:r>
              <a:rPr lang="en-US" dirty="0" smtClean="0"/>
              <a:t> Records the video and sends it to the TV Decoder chip for analysis.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  <a:buFont typeface="Wingdings" pitchFamily="2" charset="2"/>
              <a:buChar char="q"/>
            </a:pPr>
            <a:r>
              <a:rPr lang="en-US" b="1" dirty="0" smtClean="0"/>
              <a:t>TV Decoder Chip:</a:t>
            </a:r>
            <a:r>
              <a:rPr lang="en-US" dirty="0" smtClean="0"/>
              <a:t> Reads the frames from the camera and converts them to grayscale, then compares the pixel values of each frame to a static background frame to detect motion. All detected movement is outlined with a red box. The resulting frames are sent to the VGA.</a:t>
            </a:r>
            <a:endParaRPr lang="en-US" dirty="0"/>
          </a:p>
          <a:p>
            <a:pPr algn="just">
              <a:spcBef>
                <a:spcPts val="600"/>
              </a:spcBef>
              <a:spcAft>
                <a:spcPts val="1500"/>
              </a:spcAft>
              <a:buFont typeface="Wingdings" pitchFamily="2" charset="2"/>
              <a:buChar char="q"/>
            </a:pPr>
            <a:r>
              <a:rPr lang="en-US" b="1" dirty="0" smtClean="0"/>
              <a:t>VGA:</a:t>
            </a:r>
            <a:r>
              <a:rPr lang="en-US" dirty="0" smtClean="0"/>
              <a:t> Outputs the final video with a resolution of  320x240 pixels on the screen.</a:t>
            </a:r>
            <a:endParaRPr lang="en-US" dirty="0"/>
          </a:p>
        </p:txBody>
      </p:sp>
      <p:sp>
        <p:nvSpPr>
          <p:cNvPr id="38" name="Text Box 90"/>
          <p:cNvSpPr txBox="1">
            <a:spLocks noChangeArrowheads="1"/>
          </p:cNvSpPr>
          <p:nvPr/>
        </p:nvSpPr>
        <p:spPr bwMode="auto">
          <a:xfrm>
            <a:off x="708831" y="3887543"/>
            <a:ext cx="6400800" cy="4137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Introduction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This project involves the creation of  an Intruder Alert System. The </a:t>
            </a:r>
            <a:r>
              <a:rPr lang="en-US" dirty="0" smtClean="0"/>
              <a:t>idea </a:t>
            </a:r>
            <a:r>
              <a:rPr lang="en-US" dirty="0" smtClean="0"/>
              <a:t>behind the system is to capture consecutive video frames, analyze them for detecting motion, and output the final result. </a:t>
            </a: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US" dirty="0" smtClean="0"/>
              <a:t>The three major components used in the project include a Camera, a TV Decoder chip on the </a:t>
            </a:r>
            <a:r>
              <a:rPr lang="en-US" dirty="0" err="1" smtClean="0"/>
              <a:t>Altera</a:t>
            </a:r>
            <a:r>
              <a:rPr lang="en-US" dirty="0" smtClean="0"/>
              <a:t> DE2 board, and a VGA screen to output the resulting video highlighting any detected motion.</a:t>
            </a:r>
            <a:endParaRPr lang="en-US" dirty="0"/>
          </a:p>
        </p:txBody>
      </p:sp>
      <p:pic>
        <p:nvPicPr>
          <p:cNvPr id="39" name="Picture 137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8945562"/>
            <a:ext cx="5450659" cy="372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 Box 348"/>
          <p:cNvSpPr txBox="1">
            <a:spLocks noChangeArrowheads="1"/>
          </p:cNvSpPr>
          <p:nvPr/>
        </p:nvSpPr>
        <p:spPr bwMode="auto">
          <a:xfrm>
            <a:off x="1191406" y="12854709"/>
            <a:ext cx="554675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none" dirty="0"/>
              <a:t>Fig. 1 </a:t>
            </a:r>
            <a:r>
              <a:rPr lang="en-US" b="1" u="none" dirty="0" smtClean="0"/>
              <a:t>The</a:t>
            </a:r>
            <a:r>
              <a:rPr lang="en-US" b="1" dirty="0" smtClean="0"/>
              <a:t> </a:t>
            </a:r>
            <a:r>
              <a:rPr lang="en-US" b="1" u="none" dirty="0" smtClean="0"/>
              <a:t>Components Involved </a:t>
            </a:r>
            <a:endParaRPr lang="en-US" b="1" u="none" dirty="0"/>
          </a:p>
        </p:txBody>
      </p:sp>
      <p:sp>
        <p:nvSpPr>
          <p:cNvPr id="53" name="Text Box 92"/>
          <p:cNvSpPr txBox="1">
            <a:spLocks noChangeArrowheads="1"/>
          </p:cNvSpPr>
          <p:nvPr/>
        </p:nvSpPr>
        <p:spPr bwMode="auto">
          <a:xfrm>
            <a:off x="21257566" y="3887543"/>
            <a:ext cx="6400800" cy="14645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Testing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dirty="0" smtClean="0">
                <a:cs typeface="Times New Roman" pitchFamily="18" charset="0"/>
              </a:rPr>
              <a:t>The Intruder Alert System was tested initially in blocks for software and hardware: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charset="2"/>
              <a:buChar char="q"/>
            </a:pPr>
            <a:r>
              <a:rPr lang="en-US" dirty="0" smtClean="0">
                <a:cs typeface="Times New Roman" pitchFamily="18" charset="0"/>
              </a:rPr>
              <a:t>Software testing was done using simulated data</a:t>
            </a:r>
          </a:p>
          <a:p>
            <a:pPr marL="342900" indent="-342900" algn="just">
              <a:spcBef>
                <a:spcPts val="1000"/>
              </a:spcBef>
              <a:spcAft>
                <a:spcPts val="1000"/>
              </a:spcAft>
              <a:buFont typeface="Wingdings" charset="2"/>
              <a:buChar char="q"/>
            </a:pPr>
            <a:r>
              <a:rPr lang="en-US" dirty="0" smtClean="0">
                <a:cs typeface="Times New Roman" pitchFamily="18" charset="0"/>
              </a:rPr>
              <a:t>Hardware testing was done simply by pushing data from the camera to the screen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dirty="0" smtClean="0">
                <a:cs typeface="Times New Roman" pitchFamily="18" charset="0"/>
              </a:rPr>
              <a:t>Finally, integration testing was done to ensure that the system works as a whole.</a:t>
            </a: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endParaRPr lang="en-US" sz="3200" dirty="0" smtClean="0">
              <a:latin typeface="Arial" charset="0"/>
            </a:endParaRP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endParaRPr lang="en-US" sz="3200" dirty="0" smtClean="0">
              <a:latin typeface="Arial" charset="0"/>
            </a:endParaRP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endParaRPr lang="en-US" sz="3600" dirty="0">
              <a:latin typeface="Arial" charset="0"/>
            </a:endParaRPr>
          </a:p>
          <a:p>
            <a:pPr algn="just">
              <a:spcBef>
                <a:spcPts val="1000"/>
              </a:spcBef>
              <a:spcAft>
                <a:spcPts val="1000"/>
              </a:spcAft>
            </a:pPr>
            <a:endParaRPr lang="en-US" sz="4000" dirty="0">
              <a:latin typeface="Arial" charset="0"/>
            </a:endParaRPr>
          </a:p>
          <a:p>
            <a:endParaRPr lang="en-US" sz="1100" dirty="0" smtClean="0">
              <a:latin typeface="Arial" charset="0"/>
            </a:endParaRPr>
          </a:p>
          <a:p>
            <a:endParaRPr lang="en-US" sz="4000" dirty="0" smtClean="0">
              <a:latin typeface="Arial" charset="0"/>
            </a:endParaRPr>
          </a:p>
          <a:p>
            <a:endParaRPr lang="en-US" sz="4000" dirty="0" smtClean="0">
              <a:latin typeface="Arial" charset="0"/>
            </a:endParaRPr>
          </a:p>
          <a:p>
            <a:endParaRPr lang="en-US" sz="4000" dirty="0">
              <a:latin typeface="Arial" charset="0"/>
            </a:endParaRPr>
          </a:p>
          <a:p>
            <a:endParaRPr lang="en-US" sz="4000" dirty="0" smtClean="0">
              <a:latin typeface="Arial" charset="0"/>
            </a:endParaRPr>
          </a:p>
          <a:p>
            <a:endParaRPr lang="en-US" sz="4000" dirty="0">
              <a:latin typeface="Arial" charset="0"/>
            </a:endParaRPr>
          </a:p>
          <a:p>
            <a:endParaRPr lang="en-US" sz="4000" dirty="0" smtClean="0">
              <a:latin typeface="Arial" charset="0"/>
            </a:endParaRPr>
          </a:p>
          <a:p>
            <a:endParaRPr lang="en-US" sz="4000" dirty="0">
              <a:latin typeface="Arial" charset="0"/>
            </a:endParaRPr>
          </a:p>
          <a:p>
            <a:r>
              <a:rPr lang="en-US" sz="4000" dirty="0" smtClean="0">
                <a:latin typeface="Arial" charset="0"/>
              </a:rPr>
              <a:t>Conclusion</a:t>
            </a:r>
            <a:endParaRPr lang="en-US" sz="4000" dirty="0">
              <a:latin typeface="Arial" charset="0"/>
            </a:endParaRPr>
          </a:p>
          <a:p>
            <a:pPr algn="just">
              <a:spcBef>
                <a:spcPts val="600"/>
              </a:spcBef>
              <a:spcAft>
                <a:spcPts val="1500"/>
              </a:spcAft>
            </a:pPr>
            <a:r>
              <a:rPr lang="en-CA" dirty="0" smtClean="0"/>
              <a:t>The project met all its requirements and specifications and provided the expected results during testing. Such a system can further be built upon to provide additional features such as setting up of a web server to monitor the video feed.</a:t>
            </a:r>
            <a:endParaRPr lang="en-CA" dirty="0"/>
          </a:p>
        </p:txBody>
      </p:sp>
      <p:sp>
        <p:nvSpPr>
          <p:cNvPr id="57" name="Text Box 88"/>
          <p:cNvSpPr txBox="1">
            <a:spLocks noChangeArrowheads="1"/>
          </p:cNvSpPr>
          <p:nvPr/>
        </p:nvSpPr>
        <p:spPr bwMode="auto">
          <a:xfrm>
            <a:off x="14478000" y="3887543"/>
            <a:ext cx="6400800" cy="34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Output: VGA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/>
              <a:t>VGA read frame data from the same </a:t>
            </a:r>
            <a:r>
              <a:rPr lang="en-US" dirty="0" smtClean="0"/>
              <a:t>circular frame </a:t>
            </a:r>
            <a:r>
              <a:rPr lang="en-US" dirty="0"/>
              <a:t>buffer that </a:t>
            </a:r>
            <a:r>
              <a:rPr lang="en-US" dirty="0" smtClean="0"/>
              <a:t>stored on </a:t>
            </a:r>
            <a:r>
              <a:rPr lang="en-US" dirty="0"/>
              <a:t>the SDRAM.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data was decoded to RGB (from </a:t>
            </a:r>
            <a:r>
              <a:rPr lang="en-US" dirty="0" err="1"/>
              <a:t>greyscale</a:t>
            </a:r>
            <a:r>
              <a:rPr lang="en-US" dirty="0" smtClean="0"/>
              <a:t>) where </a:t>
            </a:r>
            <a:r>
              <a:rPr lang="en-US" dirty="0"/>
              <a:t>the special </a:t>
            </a:r>
            <a:r>
              <a:rPr lang="en-US" dirty="0" smtClean="0"/>
              <a:t>value of 0xFF signaled a red (flagged) pixel.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RGB data was then pushed to the VGA </a:t>
            </a:r>
            <a:r>
              <a:rPr lang="en-US" dirty="0" smtClean="0"/>
              <a:t>DAC onboard </a:t>
            </a:r>
            <a:r>
              <a:rPr lang="en-US" dirty="0"/>
              <a:t>of Altera.</a:t>
            </a:r>
            <a:endParaRPr lang="en-US" dirty="0"/>
          </a:p>
        </p:txBody>
      </p:sp>
      <p:sp>
        <p:nvSpPr>
          <p:cNvPr id="34" name="Text Box 88"/>
          <p:cNvSpPr txBox="1">
            <a:spLocks noChangeArrowheads="1"/>
          </p:cNvSpPr>
          <p:nvPr/>
        </p:nvSpPr>
        <p:spPr bwMode="auto">
          <a:xfrm>
            <a:off x="7620000" y="12603162"/>
            <a:ext cx="12801600" cy="5860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Motion Detection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The background frame and the current frame are both read in from the camera. 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The current frame image is divided into smaller equal sized slots. 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Pixel values of the current frame and the background frame are then compared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If the absolute difference between the pixel values is higher than a certain threshold, then the slot containing that pixel is flagged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Once all the pixels have been compared, the flagged slots are checked for adjacency. If two or more slots  are adjacent to each other, only their non-shared boundaries are outlined with a red box.</a:t>
            </a:r>
          </a:p>
          <a:p>
            <a:pPr marL="457200" indent="-457200" algn="just" defTabSz="2716903">
              <a:spcBef>
                <a:spcPct val="50000"/>
              </a:spcBef>
              <a:spcAft>
                <a:spcPts val="1500"/>
              </a:spcAft>
              <a:buFont typeface="+mj-lt"/>
              <a:buAutoNum type="arabicPeriod"/>
            </a:pPr>
            <a:r>
              <a:rPr lang="en-US" dirty="0" smtClean="0"/>
              <a:t>Once all moving subjects are outlined, the final frame is sent to the VGA screen.</a:t>
            </a:r>
            <a:endParaRPr lang="en-CA" dirty="0" smtClean="0"/>
          </a:p>
        </p:txBody>
      </p:sp>
      <p:sp>
        <p:nvSpPr>
          <p:cNvPr id="35" name="Text Box 88"/>
          <p:cNvSpPr txBox="1">
            <a:spLocks noChangeArrowheads="1"/>
          </p:cNvSpPr>
          <p:nvPr/>
        </p:nvSpPr>
        <p:spPr bwMode="auto">
          <a:xfrm>
            <a:off x="7581900" y="3887543"/>
            <a:ext cx="6400800" cy="3421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ts val="1000"/>
              </a:spcBef>
              <a:spcAft>
                <a:spcPts val="1000"/>
              </a:spcAft>
            </a:pPr>
            <a:r>
              <a:rPr lang="en-US" sz="4000" dirty="0" smtClean="0">
                <a:latin typeface="Arial" charset="0"/>
              </a:rPr>
              <a:t>Input: Camera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Video </a:t>
            </a:r>
            <a:r>
              <a:rPr lang="en-US" dirty="0"/>
              <a:t>Input was decoded from ITU-R </a:t>
            </a:r>
            <a:r>
              <a:rPr lang="en-US" dirty="0" smtClean="0"/>
              <a:t>656 Standard </a:t>
            </a:r>
            <a:endParaRPr lang="en-US" dirty="0"/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/>
              <a:t>resolution was cut in half to 320 x 240.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The </a:t>
            </a:r>
            <a:r>
              <a:rPr lang="en-US" dirty="0" err="1"/>
              <a:t>deinterlacer</a:t>
            </a:r>
            <a:r>
              <a:rPr lang="en-US" dirty="0"/>
              <a:t> only saved the even lines of </a:t>
            </a:r>
            <a:r>
              <a:rPr lang="en-US" dirty="0" smtClean="0"/>
              <a:t>the ITU standard</a:t>
            </a:r>
          </a:p>
          <a:p>
            <a:pPr marL="342900" indent="-342900">
              <a:buFont typeface="Wingdings" charset="2"/>
              <a:buChar char="q"/>
            </a:pPr>
            <a:r>
              <a:rPr lang="en-US" dirty="0" smtClean="0"/>
              <a:t>Frame </a:t>
            </a:r>
            <a:r>
              <a:rPr lang="en-US" dirty="0"/>
              <a:t>was pushed onto a circular frame buffer that stored it on </a:t>
            </a:r>
            <a:r>
              <a:rPr lang="en-US" dirty="0" smtClean="0"/>
              <a:t>the SDRAM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27" name="Text Box 348"/>
          <p:cNvSpPr txBox="1">
            <a:spLocks noChangeArrowheads="1"/>
          </p:cNvSpPr>
          <p:nvPr/>
        </p:nvSpPr>
        <p:spPr bwMode="auto">
          <a:xfrm>
            <a:off x="7696200" y="11917362"/>
            <a:ext cx="554675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dirty="0" smtClean="0"/>
              <a:t>2 Altera FPGA DE2 board</a:t>
            </a:r>
            <a:endParaRPr lang="en-US" b="1" u="none" dirty="0"/>
          </a:p>
        </p:txBody>
      </p:sp>
      <p:pic>
        <p:nvPicPr>
          <p:cNvPr id="2" name="Picture 1" descr="IMG_167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954962"/>
            <a:ext cx="5460580" cy="3737092"/>
          </a:xfrm>
          <a:prstGeom prst="rect">
            <a:avLst/>
          </a:prstGeom>
        </p:spPr>
      </p:pic>
      <p:pic>
        <p:nvPicPr>
          <p:cNvPr id="3" name="Picture 2" descr="IMG_167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4200" y="7954962"/>
            <a:ext cx="5486400" cy="3717748"/>
          </a:xfrm>
          <a:prstGeom prst="rect">
            <a:avLst/>
          </a:prstGeom>
        </p:spPr>
      </p:pic>
      <p:pic>
        <p:nvPicPr>
          <p:cNvPr id="4" name="Picture 3" descr="IMG_1680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0" y="8335962"/>
            <a:ext cx="5486399" cy="3727684"/>
          </a:xfrm>
          <a:prstGeom prst="rect">
            <a:avLst/>
          </a:prstGeom>
        </p:spPr>
      </p:pic>
      <p:pic>
        <p:nvPicPr>
          <p:cNvPr id="5" name="Picture 4" descr="IMG_1679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9800" y="11536362"/>
            <a:ext cx="5486400" cy="3717748"/>
          </a:xfrm>
          <a:prstGeom prst="rect">
            <a:avLst/>
          </a:prstGeom>
        </p:spPr>
      </p:pic>
      <p:sp>
        <p:nvSpPr>
          <p:cNvPr id="25" name="Text Box 348"/>
          <p:cNvSpPr txBox="1">
            <a:spLocks noChangeArrowheads="1"/>
          </p:cNvSpPr>
          <p:nvPr/>
        </p:nvSpPr>
        <p:spPr bwMode="auto">
          <a:xfrm>
            <a:off x="14570050" y="11917362"/>
            <a:ext cx="554675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dirty="0"/>
              <a:t>3</a:t>
            </a:r>
            <a:r>
              <a:rPr lang="en-US" b="1" dirty="0" smtClean="0"/>
              <a:t> Camera for capturing video feed</a:t>
            </a:r>
            <a:endParaRPr lang="en-US" b="1" u="none" dirty="0"/>
          </a:p>
        </p:txBody>
      </p:sp>
      <p:sp>
        <p:nvSpPr>
          <p:cNvPr id="26" name="Text Box 348"/>
          <p:cNvSpPr txBox="1">
            <a:spLocks noChangeArrowheads="1"/>
          </p:cNvSpPr>
          <p:nvPr/>
        </p:nvSpPr>
        <p:spPr bwMode="auto">
          <a:xfrm>
            <a:off x="21259800" y="15346362"/>
            <a:ext cx="5546750" cy="46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5" tIns="45710" rIns="91425" bIns="45710">
            <a:spAutoFit/>
          </a:bodyPr>
          <a:lstStyle>
            <a:lvl1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402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12813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4775"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defTabSz="912813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b="1" u="none" dirty="0"/>
              <a:t>Fig. </a:t>
            </a:r>
            <a:r>
              <a:rPr lang="en-US" b="1" dirty="0"/>
              <a:t>3</a:t>
            </a:r>
            <a:r>
              <a:rPr lang="en-US" b="1" dirty="0" smtClean="0"/>
              <a:t> </a:t>
            </a:r>
            <a:r>
              <a:rPr lang="en-US" b="1" dirty="0" smtClean="0"/>
              <a:t>Results during testing</a:t>
            </a:r>
            <a:endParaRPr lang="en-US" b="1" u="none" dirty="0"/>
          </a:p>
        </p:txBody>
      </p:sp>
    </p:spTree>
    <p:extLst>
      <p:ext uri="{BB962C8B-B14F-4D97-AF65-F5344CB8AC3E}">
        <p14:creationId xmlns:p14="http://schemas.microsoft.com/office/powerpoint/2010/main" val="256555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4750</TotalTime>
  <Words>563</Words>
  <Application>Microsoft Macintosh PowerPoint</Application>
  <PresentationFormat>Custom</PresentationFormat>
  <Paragraphs>55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University of Alberta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Barton</dc:creator>
  <cp:lastModifiedBy>Rachita Bhatia</cp:lastModifiedBy>
  <cp:revision>47</cp:revision>
  <cp:lastPrinted>2011-06-10T17:39:26Z</cp:lastPrinted>
  <dcterms:created xsi:type="dcterms:W3CDTF">2010-10-22T20:17:07Z</dcterms:created>
  <dcterms:modified xsi:type="dcterms:W3CDTF">2012-04-11T18:34:55Z</dcterms:modified>
</cp:coreProperties>
</file>