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3" r:id="rId4"/>
    <p:sldId id="273" r:id="rId5"/>
    <p:sldId id="259" r:id="rId6"/>
    <p:sldId id="260" r:id="rId7"/>
    <p:sldId id="261" r:id="rId8"/>
    <p:sldId id="262" r:id="rId9"/>
    <p:sldId id="272" r:id="rId10"/>
    <p:sldId id="264" r:id="rId11"/>
    <p:sldId id="266" r:id="rId12"/>
    <p:sldId id="275" r:id="rId13"/>
    <p:sldId id="276" r:id="rId14"/>
    <p:sldId id="267" r:id="rId15"/>
    <p:sldId id="268" r:id="rId16"/>
    <p:sldId id="269" r:id="rId17"/>
    <p:sldId id="270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B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Mapping Robot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Group 3: Corey Jamison, Joel Keeling, Mark </a:t>
            </a:r>
            <a:r>
              <a:rPr lang="en-CA" dirty="0" err="1"/>
              <a:t>Langen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40004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Hardware Design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8871" y="863600"/>
            <a:ext cx="4614934" cy="5121275"/>
          </a:xfrm>
        </p:spPr>
      </p:pic>
    </p:spTree>
    <p:extLst>
      <p:ext uri="{BB962C8B-B14F-4D97-AF65-F5344CB8AC3E}">
        <p14:creationId xmlns:p14="http://schemas.microsoft.com/office/powerpoint/2010/main" val="1620467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Hardware Benchmarks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LIDAR Lite unit:</a:t>
            </a:r>
          </a:p>
          <a:p>
            <a:pPr lvl="1"/>
            <a:r>
              <a:rPr lang="en-CA" dirty="0"/>
              <a:t>One distance measurement every 20 </a:t>
            </a:r>
            <a:r>
              <a:rPr lang="en-CA" dirty="0" err="1"/>
              <a:t>ms</a:t>
            </a:r>
            <a:r>
              <a:rPr lang="en-CA" dirty="0"/>
              <a:t> (50 / second)</a:t>
            </a:r>
          </a:p>
          <a:p>
            <a:pPr lvl="1"/>
            <a:r>
              <a:rPr lang="en-CA" dirty="0"/>
              <a:t>Accuracy of ±2cm</a:t>
            </a:r>
          </a:p>
          <a:p>
            <a:pPr lvl="1"/>
            <a:r>
              <a:rPr lang="en-CA" dirty="0"/>
              <a:t>Resolution of 1cm</a:t>
            </a:r>
          </a:p>
          <a:p>
            <a:pPr lvl="1"/>
            <a:r>
              <a:rPr lang="en-CA" dirty="0"/>
              <a:t>Range of ~10cm to ~40m</a:t>
            </a:r>
          </a:p>
          <a:p>
            <a:r>
              <a:rPr lang="en-CA" dirty="0"/>
              <a:t>Stepper motor</a:t>
            </a:r>
          </a:p>
          <a:p>
            <a:pPr lvl="1"/>
            <a:r>
              <a:rPr lang="en-CA" dirty="0"/>
              <a:t>Angular resolution of 1.8° (200 steps for 360° rotation)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8444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Challenges Overcome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Bluetooth packet loss</a:t>
            </a:r>
          </a:p>
          <a:p>
            <a:pPr lvl="1"/>
            <a:r>
              <a:rPr lang="en-CA" dirty="0"/>
              <a:t>Bi-directional triple redundancy error checking</a:t>
            </a:r>
          </a:p>
          <a:p>
            <a:pPr lvl="1"/>
            <a:r>
              <a:rPr lang="en-CA" dirty="0"/>
              <a:t>Watchdog timer to stop motors</a:t>
            </a:r>
          </a:p>
          <a:p>
            <a:r>
              <a:rPr lang="en-CA" dirty="0"/>
              <a:t>DC motor imbalances</a:t>
            </a:r>
          </a:p>
          <a:p>
            <a:pPr lvl="1"/>
            <a:r>
              <a:rPr lang="en-CA" dirty="0"/>
              <a:t>Doesn’t drive in straight lines</a:t>
            </a:r>
          </a:p>
          <a:p>
            <a:pPr lvl="1"/>
            <a:r>
              <a:rPr lang="en-CA" dirty="0"/>
              <a:t>Algorithm accounts for arcing movements</a:t>
            </a:r>
          </a:p>
          <a:p>
            <a:r>
              <a:rPr lang="en-CA" dirty="0"/>
              <a:t>Found the last LIDAR lite sensor in existence</a:t>
            </a:r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21075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Postmortem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What would we do differently?</a:t>
            </a:r>
          </a:p>
          <a:p>
            <a:pPr lvl="1"/>
            <a:r>
              <a:rPr lang="en-CA" dirty="0"/>
              <a:t>More accurate simulations &amp; more iteration time on algorithm</a:t>
            </a:r>
          </a:p>
          <a:p>
            <a:pPr lvl="1"/>
            <a:r>
              <a:rPr lang="en-CA" dirty="0"/>
              <a:t>Better parts – in particular DC motors and chassis ball bearing “wheel”</a:t>
            </a:r>
          </a:p>
          <a:p>
            <a:r>
              <a:rPr lang="en-CA" dirty="0"/>
              <a:t>Future work / extensions:</a:t>
            </a:r>
          </a:p>
          <a:p>
            <a:pPr lvl="1"/>
            <a:r>
              <a:rPr lang="en-CA" dirty="0"/>
              <a:t>Autonomous mapping</a:t>
            </a:r>
          </a:p>
          <a:p>
            <a:pPr lvl="1"/>
            <a:r>
              <a:rPr lang="en-CA" dirty="0"/>
              <a:t>Optimize mapping algorithm to run on board</a:t>
            </a:r>
          </a:p>
          <a:p>
            <a:pPr lvl="1"/>
            <a:r>
              <a:rPr lang="en-CA" dirty="0"/>
              <a:t>Scan while moving</a:t>
            </a:r>
          </a:p>
        </p:txBody>
      </p:sp>
    </p:spTree>
    <p:extLst>
      <p:ext uri="{BB962C8B-B14F-4D97-AF65-F5344CB8AC3E}">
        <p14:creationId xmlns:p14="http://schemas.microsoft.com/office/powerpoint/2010/main" val="3749654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read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Black circle: current position</a:t>
            </a:r>
          </a:p>
          <a:p>
            <a:r>
              <a:rPr lang="en-CA" dirty="0"/>
              <a:t>Black line: orientation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949" y="778046"/>
            <a:ext cx="5650288" cy="329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95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read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Blue dots: newest LIDAR measurement array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200" y="777600"/>
            <a:ext cx="5649920" cy="329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66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read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Grey lines: previously existing line segments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200" y="777600"/>
            <a:ext cx="5649921" cy="329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77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read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Red lines: new line segments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200" y="777600"/>
            <a:ext cx="5649921" cy="329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08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Demo &amp;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89181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lvl="1" indent="0">
              <a:buNone/>
            </a:pPr>
            <a:r>
              <a:rPr lang="en-CA" sz="3600" dirty="0">
                <a:solidFill>
                  <a:srgbClr val="40BAD2"/>
                </a:solidFill>
              </a:rPr>
              <a:t>S</a:t>
            </a:r>
            <a:endParaRPr lang="en-CA" dirty="0"/>
          </a:p>
          <a:p>
            <a:pPr marL="502920" lvl="1" indent="0">
              <a:buNone/>
            </a:pPr>
            <a:r>
              <a:rPr lang="en-CA" sz="3600" dirty="0">
                <a:solidFill>
                  <a:srgbClr val="40BAD2"/>
                </a:solidFill>
              </a:rPr>
              <a:t>L</a:t>
            </a:r>
            <a:endParaRPr lang="en-CA" dirty="0"/>
          </a:p>
          <a:p>
            <a:pPr marL="502920" lvl="1" indent="0">
              <a:buNone/>
            </a:pPr>
            <a:r>
              <a:rPr lang="en-CA" sz="3600" dirty="0">
                <a:solidFill>
                  <a:srgbClr val="40BAD2"/>
                </a:solidFill>
              </a:rPr>
              <a:t>A</a:t>
            </a:r>
            <a:endParaRPr lang="en-CA" dirty="0"/>
          </a:p>
          <a:p>
            <a:pPr marL="502920" lvl="1" indent="0">
              <a:buNone/>
            </a:pPr>
            <a:r>
              <a:rPr lang="en-CA" sz="3600" dirty="0">
                <a:solidFill>
                  <a:srgbClr val="40BAD2"/>
                </a:solidFill>
              </a:rPr>
              <a:t>M</a:t>
            </a:r>
            <a:endParaRPr lang="en-CA" dirty="0"/>
          </a:p>
          <a:p>
            <a:pPr marL="502920" lvl="1" indent="0">
              <a:buNone/>
            </a:pPr>
            <a:endParaRPr lang="en-CA" dirty="0"/>
          </a:p>
          <a:p>
            <a:pPr marL="502920" lvl="1" indent="0">
              <a:buNone/>
            </a:pPr>
            <a:endParaRPr lang="en-CA" dirty="0"/>
          </a:p>
          <a:p>
            <a:pPr marL="502920" lvl="1" indent="0"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CA" sz="3600" dirty="0">
                <a:solidFill>
                  <a:srgbClr val="40BAD2"/>
                </a:solidFill>
              </a:rPr>
              <a:t>S</a:t>
            </a:r>
            <a:r>
              <a:rPr lang="en-CA" dirty="0"/>
              <a:t>imultaneous</a:t>
            </a:r>
          </a:p>
          <a:p>
            <a:pPr marL="502920" lvl="1" indent="0">
              <a:buFont typeface="Wingdings 2" pitchFamily="18" charset="2"/>
              <a:buNone/>
            </a:pPr>
            <a:r>
              <a:rPr lang="en-CA" sz="3600" dirty="0">
                <a:solidFill>
                  <a:srgbClr val="40BAD2"/>
                </a:solidFill>
              </a:rPr>
              <a:t>L</a:t>
            </a:r>
            <a:r>
              <a:rPr lang="en-CA" dirty="0"/>
              <a:t>ocalization</a:t>
            </a:r>
          </a:p>
          <a:p>
            <a:pPr marL="502920" lvl="1" indent="0">
              <a:buFont typeface="Wingdings 2" pitchFamily="18" charset="2"/>
              <a:buNone/>
            </a:pPr>
            <a:r>
              <a:rPr lang="en-CA" sz="3600" dirty="0">
                <a:solidFill>
                  <a:srgbClr val="40BAD2"/>
                </a:solidFill>
              </a:rPr>
              <a:t>A</a:t>
            </a:r>
            <a:r>
              <a:rPr lang="en-CA" dirty="0"/>
              <a:t>nd</a:t>
            </a:r>
          </a:p>
          <a:p>
            <a:pPr marL="502920" lvl="1" indent="0">
              <a:buFont typeface="Wingdings 2" pitchFamily="18" charset="2"/>
              <a:buNone/>
            </a:pPr>
            <a:r>
              <a:rPr lang="en-CA" sz="3600" dirty="0">
                <a:solidFill>
                  <a:srgbClr val="40BAD2"/>
                </a:solidFill>
              </a:rPr>
              <a:t>M</a:t>
            </a:r>
            <a:r>
              <a:rPr lang="en-CA" dirty="0"/>
              <a:t>apping</a:t>
            </a:r>
          </a:p>
          <a:p>
            <a:pPr marL="502920" lvl="1" indent="0">
              <a:buFont typeface="Wingdings 2" pitchFamily="18" charset="2"/>
              <a:buNone/>
            </a:pPr>
            <a:endParaRPr lang="en-CA" dirty="0"/>
          </a:p>
          <a:p>
            <a:pPr marL="502920" lvl="1" indent="0">
              <a:buFont typeface="Wingdings 2" pitchFamily="18" charset="2"/>
              <a:buNone/>
            </a:pPr>
            <a:r>
              <a:rPr lang="en-CA" dirty="0"/>
              <a:t>“Where am I?” (Localization)</a:t>
            </a:r>
          </a:p>
          <a:p>
            <a:pPr marL="502920" lvl="1" indent="0">
              <a:buFont typeface="Wingdings 2" pitchFamily="18" charset="2"/>
              <a:buNone/>
            </a:pPr>
            <a:r>
              <a:rPr lang="en-CA" dirty="0"/>
              <a:t>“What does the world look like?” (Mapping)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1945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Fundamental problem for autonomous robots’ navigation</a:t>
            </a:r>
          </a:p>
          <a:p>
            <a:pPr lvl="1"/>
            <a:r>
              <a:rPr lang="en-CA" dirty="0"/>
              <a:t>Roomba, Google self-driving car</a:t>
            </a:r>
          </a:p>
          <a:p>
            <a:r>
              <a:rPr lang="en-CA" dirty="0"/>
              <a:t>Alternatives:</a:t>
            </a:r>
          </a:p>
          <a:p>
            <a:pPr lvl="1"/>
            <a:r>
              <a:rPr lang="en-CA" dirty="0"/>
              <a:t>Dead reckoning unreliable</a:t>
            </a:r>
          </a:p>
          <a:p>
            <a:pPr lvl="1"/>
            <a:r>
              <a:rPr lang="en-CA" dirty="0"/>
              <a:t>GPS not accurate enough (4 meter RMS accuracy)</a:t>
            </a:r>
          </a:p>
          <a:p>
            <a:pPr lvl="1"/>
            <a:r>
              <a:rPr lang="en-CA" dirty="0"/>
              <a:t>External sensors – robot only works in prepared areas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1020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Two-dimensional SLAM</a:t>
            </a:r>
          </a:p>
          <a:p>
            <a:r>
              <a:rPr lang="en-CA" dirty="0"/>
              <a:t>Robot is manually controlled by a human</a:t>
            </a:r>
          </a:p>
          <a:p>
            <a:r>
              <a:rPr lang="en-CA" dirty="0"/>
              <a:t>Simplify the problem by alternating between movement &amp; scanning</a:t>
            </a:r>
          </a:p>
        </p:txBody>
      </p:sp>
    </p:spTree>
    <p:extLst>
      <p:ext uri="{BB962C8B-B14F-4D97-AF65-F5344CB8AC3E}">
        <p14:creationId xmlns:p14="http://schemas.microsoft.com/office/powerpoint/2010/main" val="533796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tore.amberspyglass.co.uk/images/source/Electronics/NEMA17-1.8deg-40mm-stepper-mo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112" y="2752558"/>
            <a:ext cx="1624356" cy="135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Use an accurate LIDAR sensor to measure distance</a:t>
            </a:r>
          </a:p>
          <a:p>
            <a:pPr lvl="1"/>
            <a:r>
              <a:rPr lang="en-CA" dirty="0" err="1"/>
              <a:t>PulsedLight’s</a:t>
            </a:r>
            <a:r>
              <a:rPr lang="en-CA" dirty="0"/>
              <a:t> LIDAR lite unit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Mount it on top of a rotating motor</a:t>
            </a:r>
          </a:p>
          <a:p>
            <a:pPr lvl="1"/>
            <a:r>
              <a:rPr lang="en-CA" dirty="0"/>
              <a:t>Stepper motor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Mount the rotating sensor on a mobile platform</a:t>
            </a:r>
          </a:p>
          <a:p>
            <a:pPr lvl="1"/>
            <a:r>
              <a:rPr lang="en-CA" dirty="0" err="1"/>
              <a:t>DFRobot</a:t>
            </a:r>
            <a:r>
              <a:rPr lang="en-CA" dirty="0"/>
              <a:t> Turtle 2WD platform</a:t>
            </a:r>
          </a:p>
        </p:txBody>
      </p:sp>
      <p:pic>
        <p:nvPicPr>
          <p:cNvPr id="1026" name="Picture 2" descr="LIDAR-Lite v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374" y="1123837"/>
            <a:ext cx="1384094" cy="135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obotshop.com/media/catalog/product/cache/1/image/800x800/9df78eab33525d08d6e5fb8d27136e95/d/f/dfrobot-2wd-mobile-platform-arduino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112" y="4371468"/>
            <a:ext cx="1624356" cy="162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200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i-cdn.phonearena.com/images/phones/46190-xlarge/HTC-One-2014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3623" y="4148005"/>
            <a:ext cx="1183114" cy="154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Two-way communication via Bluetooth with a mobile</a:t>
            </a:r>
            <a:br>
              <a:rPr lang="en-CA" dirty="0"/>
            </a:br>
            <a:r>
              <a:rPr lang="en-CA" dirty="0"/>
              <a:t>application (data and commands)</a:t>
            </a:r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  <a:p>
            <a:r>
              <a:rPr lang="en-CA" dirty="0"/>
              <a:t>Feed raw data into SLAM algorithm</a:t>
            </a:r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  <a:p>
            <a:r>
              <a:rPr lang="en-CA" dirty="0"/>
              <a:t>Display resulting map and position on mobile application, </a:t>
            </a:r>
            <a:br>
              <a:rPr lang="en-CA" dirty="0"/>
            </a:br>
            <a:r>
              <a:rPr lang="en-CA" dirty="0"/>
              <a:t>send user’s commands back to robot</a:t>
            </a:r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</p:txBody>
      </p:sp>
      <p:pic>
        <p:nvPicPr>
          <p:cNvPr id="2050" name="Picture 2" descr="http://www.akivoo.com/wp-content/uploads/2016/01/bluetooth-logo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346" y="1326776"/>
            <a:ext cx="1773669" cy="106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3314" y="2854026"/>
            <a:ext cx="1223732" cy="99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1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Algorithm Design</a:t>
            </a:r>
          </a:p>
        </p:txBody>
      </p:sp>
      <p:sp>
        <p:nvSpPr>
          <p:cNvPr id="4" name="AutoShape 2" descr="https://files.slack.com/files-pri/T0JJWSXU3-F0X3UL1RD/pasted_image_at_2016_03_31_05_17_pm.png"/>
          <p:cNvSpPr>
            <a:spLocks noChangeAspect="1" noChangeArrowheads="1"/>
          </p:cNvSpPr>
          <p:nvPr/>
        </p:nvSpPr>
        <p:spPr bwMode="auto">
          <a:xfrm>
            <a:off x="4817221" y="2652525"/>
            <a:ext cx="4694331" cy="469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5" name="AutoShape 4" descr="https://files.slack.com/files-pri/T0JJWSXU3-F0X3UL1RD/pasted_image_at_2016_03_31_05_17_pm.png"/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268" y="1683551"/>
            <a:ext cx="7315200" cy="348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0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Algorithm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After each movement, do a full 360° sweep</a:t>
            </a:r>
          </a:p>
          <a:p>
            <a:r>
              <a:rPr lang="en-CA" dirty="0"/>
              <a:t>Convert array of distance/angle measurements into line segments</a:t>
            </a:r>
          </a:p>
          <a:p>
            <a:pPr lvl="1"/>
            <a:r>
              <a:rPr lang="en-CA" dirty="0"/>
              <a:t>Co-linear points found by linear regression</a:t>
            </a:r>
          </a:p>
          <a:p>
            <a:r>
              <a:rPr lang="en-CA" dirty="0"/>
              <a:t>Compare new line segments to existing map to determine new position &amp; orientation</a:t>
            </a:r>
          </a:p>
          <a:p>
            <a:r>
              <a:rPr lang="en-CA" dirty="0"/>
              <a:t>After adjusting position &amp; orientation, use array of measurements to refine the map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0456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Algorithm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Histogram approach:</a:t>
            </a:r>
          </a:p>
          <a:p>
            <a:pPr lvl="1"/>
            <a:r>
              <a:rPr lang="en-CA" dirty="0"/>
              <a:t>Determine position deltas between new data and old map</a:t>
            </a:r>
          </a:p>
          <a:p>
            <a:pPr lvl="1"/>
            <a:r>
              <a:rPr lang="en-CA" dirty="0"/>
              <a:t>Collect position deltas into histogram</a:t>
            </a:r>
          </a:p>
          <a:p>
            <a:pPr lvl="1"/>
            <a:r>
              <a:rPr lang="en-CA" dirty="0"/>
              <a:t>Choose the peak of the histogram as the true delta</a:t>
            </a:r>
          </a:p>
          <a:p>
            <a:pPr lvl="1"/>
            <a:r>
              <a:rPr lang="en-CA" dirty="0"/>
              <a:t>Similar approach used for rotation</a:t>
            </a:r>
          </a:p>
        </p:txBody>
      </p:sp>
    </p:spTree>
    <p:extLst>
      <p:ext uri="{BB962C8B-B14F-4D97-AF65-F5344CB8AC3E}">
        <p14:creationId xmlns:p14="http://schemas.microsoft.com/office/powerpoint/2010/main" val="2315638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302</TotalTime>
  <Words>417</Words>
  <Application>Microsoft Office PowerPoint</Application>
  <PresentationFormat>Widescreen</PresentationFormat>
  <Paragraphs>145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Corbel</vt:lpstr>
      <vt:lpstr>Wingdings 2</vt:lpstr>
      <vt:lpstr>Frame</vt:lpstr>
      <vt:lpstr>Mapping Robot</vt:lpstr>
      <vt:lpstr>The Problem</vt:lpstr>
      <vt:lpstr>Why?</vt:lpstr>
      <vt:lpstr>The Project</vt:lpstr>
      <vt:lpstr>The Project</vt:lpstr>
      <vt:lpstr>The Project</vt:lpstr>
      <vt:lpstr>Algorithm Design</vt:lpstr>
      <vt:lpstr>Algorithm Design</vt:lpstr>
      <vt:lpstr>Algorithm Design</vt:lpstr>
      <vt:lpstr>Hardware Design</vt:lpstr>
      <vt:lpstr>Hardware Benchmarks</vt:lpstr>
      <vt:lpstr>Challenges Overcome</vt:lpstr>
      <vt:lpstr>Postmortem</vt:lpstr>
      <vt:lpstr>How to read the map</vt:lpstr>
      <vt:lpstr>How to read the map</vt:lpstr>
      <vt:lpstr>How to read the map</vt:lpstr>
      <vt:lpstr>How to read the map</vt:lpstr>
      <vt:lpstr>Demo &amp;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 Robot</dc:title>
  <dc:creator>Corey</dc:creator>
  <cp:lastModifiedBy>Corey</cp:lastModifiedBy>
  <cp:revision>21</cp:revision>
  <dcterms:created xsi:type="dcterms:W3CDTF">2016-03-31T22:52:52Z</dcterms:created>
  <dcterms:modified xsi:type="dcterms:W3CDTF">2016-04-07T03:23:25Z</dcterms:modified>
</cp:coreProperties>
</file>