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63" r:id="rId4"/>
    <p:sldId id="273" r:id="rId5"/>
    <p:sldId id="259" r:id="rId6"/>
    <p:sldId id="260" r:id="rId7"/>
    <p:sldId id="262" r:id="rId8"/>
    <p:sldId id="272" r:id="rId9"/>
    <p:sldId id="264" r:id="rId10"/>
    <p:sldId id="275" r:id="rId11"/>
    <p:sldId id="276" r:id="rId12"/>
    <p:sldId id="267" r:id="rId13"/>
    <p:sldId id="268" r:id="rId14"/>
    <p:sldId id="270" r:id="rId15"/>
    <p:sldId id="274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BA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4/7/2016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4/7/2016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4/7/2016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4/7/2016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4/7/2016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4/7/2016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4/7/2016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4/7/2016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/>
              <a:t>Mapping Robot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/>
              <a:t>Group 3: Corey Jamison, Joel Keeling, Mark </a:t>
            </a:r>
            <a:r>
              <a:rPr lang="en-CA" dirty="0" err="1"/>
              <a:t>Langen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400049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Challenges Faced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Bluetooth packet loss</a:t>
            </a:r>
          </a:p>
          <a:p>
            <a:pPr lvl="1"/>
            <a:r>
              <a:rPr lang="en-CA" dirty="0"/>
              <a:t>Triple redundancy error checking with checksum</a:t>
            </a:r>
          </a:p>
          <a:p>
            <a:pPr lvl="1"/>
            <a:r>
              <a:rPr lang="en-CA" dirty="0"/>
              <a:t>Watchdog timer to stop motors</a:t>
            </a:r>
          </a:p>
          <a:p>
            <a:r>
              <a:rPr lang="en-CA" dirty="0"/>
              <a:t>DC motor imbalances</a:t>
            </a:r>
          </a:p>
          <a:p>
            <a:pPr lvl="1"/>
            <a:r>
              <a:rPr lang="en-CA" dirty="0"/>
              <a:t>Doesn’t drive in straight lines</a:t>
            </a:r>
          </a:p>
          <a:p>
            <a:pPr lvl="1"/>
            <a:r>
              <a:rPr lang="en-CA" dirty="0"/>
              <a:t>Increased algorithm complexity</a:t>
            </a:r>
          </a:p>
          <a:p>
            <a:r>
              <a:rPr lang="en-CA" dirty="0"/>
              <a:t>Found the last LIDAR lite sensor in existence</a:t>
            </a:r>
          </a:p>
          <a:p>
            <a:pPr lvl="1"/>
            <a:endParaRPr lang="en-CA" dirty="0"/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2107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/>
              <a:t>Postmortem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What would we do differently?</a:t>
            </a:r>
          </a:p>
          <a:p>
            <a:pPr lvl="1"/>
            <a:r>
              <a:rPr lang="en-CA" dirty="0"/>
              <a:t>More accurate simulations &amp; more iteration time on algorithm</a:t>
            </a:r>
          </a:p>
          <a:p>
            <a:pPr lvl="1"/>
            <a:r>
              <a:rPr lang="en-CA" dirty="0"/>
              <a:t>Better parts – in particular DC motors and chassis ball bearing “wheel”</a:t>
            </a:r>
          </a:p>
          <a:p>
            <a:r>
              <a:rPr lang="en-CA" dirty="0"/>
              <a:t>Future work / extensions:</a:t>
            </a:r>
          </a:p>
          <a:p>
            <a:pPr lvl="1"/>
            <a:r>
              <a:rPr lang="en-CA" dirty="0"/>
              <a:t>Autonomous mapping</a:t>
            </a:r>
          </a:p>
          <a:p>
            <a:pPr lvl="1"/>
            <a:r>
              <a:rPr lang="en-CA" dirty="0"/>
              <a:t>Optimize mapping algorithm to run on board</a:t>
            </a:r>
          </a:p>
          <a:p>
            <a:pPr lvl="1"/>
            <a:r>
              <a:rPr lang="en-CA" dirty="0"/>
              <a:t>Scan while moving</a:t>
            </a:r>
          </a:p>
        </p:txBody>
      </p:sp>
    </p:spTree>
    <p:extLst>
      <p:ext uri="{BB962C8B-B14F-4D97-AF65-F5344CB8AC3E}">
        <p14:creationId xmlns:p14="http://schemas.microsoft.com/office/powerpoint/2010/main" val="374965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How to read the map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r>
              <a:rPr lang="en-CA" dirty="0"/>
              <a:t>Black circle: current position</a:t>
            </a:r>
          </a:p>
          <a:p>
            <a:r>
              <a:rPr lang="en-CA" dirty="0"/>
              <a:t>Black line: orientation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2502" y="864108"/>
            <a:ext cx="2328731" cy="413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395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How to read the map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r>
              <a:rPr lang="en-CA" dirty="0"/>
              <a:t>Blue dots: newest LIDAR measurement array</a:t>
            </a:r>
          </a:p>
          <a:p>
            <a:r>
              <a:rPr lang="en-CA" dirty="0"/>
              <a:t>Red lines: new line segments from latest data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3813" y="864108"/>
            <a:ext cx="2328750" cy="41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966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How to read the map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r>
              <a:rPr lang="en-CA" dirty="0"/>
              <a:t>Grey lines: previously existing line segments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2493" y="864108"/>
            <a:ext cx="2328750" cy="41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408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Demo &amp;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89181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The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02920" lvl="1" indent="0">
              <a:buNone/>
            </a:pPr>
            <a:r>
              <a:rPr lang="en-CA" sz="3600" dirty="0">
                <a:solidFill>
                  <a:srgbClr val="40BAD2"/>
                </a:solidFill>
              </a:rPr>
              <a:t>S</a:t>
            </a:r>
            <a:endParaRPr lang="en-CA" dirty="0"/>
          </a:p>
          <a:p>
            <a:pPr marL="502920" lvl="1" indent="0">
              <a:buNone/>
            </a:pPr>
            <a:r>
              <a:rPr lang="en-CA" sz="3600" dirty="0">
                <a:solidFill>
                  <a:srgbClr val="40BAD2"/>
                </a:solidFill>
              </a:rPr>
              <a:t>L</a:t>
            </a:r>
            <a:endParaRPr lang="en-CA" dirty="0"/>
          </a:p>
          <a:p>
            <a:pPr marL="502920" lvl="1" indent="0">
              <a:buNone/>
            </a:pPr>
            <a:r>
              <a:rPr lang="en-CA" sz="3600" dirty="0">
                <a:solidFill>
                  <a:srgbClr val="40BAD2"/>
                </a:solidFill>
              </a:rPr>
              <a:t>A</a:t>
            </a:r>
            <a:endParaRPr lang="en-CA" dirty="0"/>
          </a:p>
          <a:p>
            <a:pPr marL="502920" lvl="1" indent="0">
              <a:buNone/>
            </a:pPr>
            <a:r>
              <a:rPr lang="en-CA" sz="3600" dirty="0">
                <a:solidFill>
                  <a:srgbClr val="40BAD2"/>
                </a:solidFill>
              </a:rPr>
              <a:t>M</a:t>
            </a:r>
            <a:endParaRPr lang="en-CA" dirty="0"/>
          </a:p>
          <a:p>
            <a:pPr marL="502920" lvl="1" indent="0">
              <a:buNone/>
            </a:pPr>
            <a:endParaRPr lang="en-CA" dirty="0"/>
          </a:p>
          <a:p>
            <a:pPr marL="502920" lvl="1" indent="0">
              <a:buNone/>
            </a:pPr>
            <a:endParaRPr lang="en-CA" dirty="0"/>
          </a:p>
          <a:p>
            <a:pPr marL="502920" lvl="1" indent="0">
              <a:buNone/>
            </a:pPr>
            <a:endParaRPr lang="en-CA" dirty="0"/>
          </a:p>
          <a:p>
            <a:endParaRPr lang="en-CA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2920" lvl="1" indent="0">
              <a:buFont typeface="Wingdings 2" pitchFamily="18" charset="2"/>
              <a:buNone/>
            </a:pPr>
            <a:r>
              <a:rPr lang="en-CA" sz="3600" dirty="0">
                <a:solidFill>
                  <a:srgbClr val="40BAD2"/>
                </a:solidFill>
              </a:rPr>
              <a:t>S</a:t>
            </a:r>
            <a:r>
              <a:rPr lang="en-CA" dirty="0"/>
              <a:t>imultaneous</a:t>
            </a:r>
          </a:p>
          <a:p>
            <a:pPr marL="502920" lvl="1" indent="0">
              <a:buFont typeface="Wingdings 2" pitchFamily="18" charset="2"/>
              <a:buNone/>
            </a:pPr>
            <a:r>
              <a:rPr lang="en-CA" sz="3600" dirty="0">
                <a:solidFill>
                  <a:srgbClr val="40BAD2"/>
                </a:solidFill>
              </a:rPr>
              <a:t>L</a:t>
            </a:r>
            <a:r>
              <a:rPr lang="en-CA" dirty="0"/>
              <a:t>ocalization</a:t>
            </a:r>
          </a:p>
          <a:p>
            <a:pPr marL="502920" lvl="1" indent="0">
              <a:buFont typeface="Wingdings 2" pitchFamily="18" charset="2"/>
              <a:buNone/>
            </a:pPr>
            <a:r>
              <a:rPr lang="en-CA" sz="3600" dirty="0">
                <a:solidFill>
                  <a:srgbClr val="40BAD2"/>
                </a:solidFill>
              </a:rPr>
              <a:t>A</a:t>
            </a:r>
            <a:r>
              <a:rPr lang="en-CA" dirty="0"/>
              <a:t>nd</a:t>
            </a:r>
          </a:p>
          <a:p>
            <a:pPr marL="502920" lvl="1" indent="0">
              <a:buFont typeface="Wingdings 2" pitchFamily="18" charset="2"/>
              <a:buNone/>
            </a:pPr>
            <a:r>
              <a:rPr lang="en-CA" sz="3600" dirty="0">
                <a:solidFill>
                  <a:srgbClr val="40BAD2"/>
                </a:solidFill>
              </a:rPr>
              <a:t>M</a:t>
            </a:r>
            <a:r>
              <a:rPr lang="en-CA" dirty="0"/>
              <a:t>apping</a:t>
            </a:r>
          </a:p>
          <a:p>
            <a:pPr marL="502920" lvl="1" indent="0">
              <a:buFont typeface="Wingdings 2" pitchFamily="18" charset="2"/>
              <a:buNone/>
            </a:pPr>
            <a:endParaRPr lang="en-CA" dirty="0"/>
          </a:p>
          <a:p>
            <a:pPr marL="502920" lvl="1" indent="0">
              <a:buFont typeface="Wingdings 2" pitchFamily="18" charset="2"/>
              <a:buNone/>
            </a:pPr>
            <a:r>
              <a:rPr lang="en-CA" dirty="0"/>
              <a:t>“Where am I?” (Localization)</a:t>
            </a:r>
          </a:p>
          <a:p>
            <a:pPr marL="502920" lvl="1" indent="0">
              <a:buFont typeface="Wingdings 2" pitchFamily="18" charset="2"/>
              <a:buNone/>
            </a:pPr>
            <a:r>
              <a:rPr lang="en-CA" dirty="0"/>
              <a:t>“What does the world look like?” (Mapping)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4194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Fundamental problem for autonomous robots’ navigation</a:t>
            </a:r>
          </a:p>
          <a:p>
            <a:pPr lvl="1"/>
            <a:r>
              <a:rPr lang="en-CA" dirty="0"/>
              <a:t>Roomba, Google self-driving car</a:t>
            </a:r>
          </a:p>
          <a:p>
            <a:r>
              <a:rPr lang="en-CA" dirty="0"/>
              <a:t>Alternatives:</a:t>
            </a:r>
          </a:p>
          <a:p>
            <a:pPr lvl="1"/>
            <a:r>
              <a:rPr lang="en-CA" dirty="0"/>
              <a:t>Dead reckoning unreliable</a:t>
            </a:r>
          </a:p>
          <a:p>
            <a:pPr lvl="1"/>
            <a:r>
              <a:rPr lang="en-CA" dirty="0"/>
              <a:t>GPS not accurate enough (4 meter RMS accuracy)</a:t>
            </a:r>
          </a:p>
          <a:p>
            <a:pPr lvl="1"/>
            <a:r>
              <a:rPr lang="en-CA" dirty="0"/>
              <a:t>External sensors – robot only works in prepared areas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2102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The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Two-dimensional SLAM</a:t>
            </a:r>
          </a:p>
          <a:p>
            <a:r>
              <a:rPr lang="en-CA" dirty="0"/>
              <a:t>Robot is manually controlled by a human</a:t>
            </a:r>
          </a:p>
          <a:p>
            <a:r>
              <a:rPr lang="en-CA" dirty="0"/>
              <a:t>Simplify the problem by alternating between movement &amp; scanning</a:t>
            </a:r>
          </a:p>
        </p:txBody>
      </p:sp>
    </p:spTree>
    <p:extLst>
      <p:ext uri="{BB962C8B-B14F-4D97-AF65-F5344CB8AC3E}">
        <p14:creationId xmlns:p14="http://schemas.microsoft.com/office/powerpoint/2010/main" val="53379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store.amberspyglass.co.uk/images/source/Electronics/NEMA17-1.8deg-40mm-stepper-mot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0112" y="2752558"/>
            <a:ext cx="1624356" cy="1353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The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Use an accurate LIDAR sensor to measure distance</a:t>
            </a:r>
          </a:p>
          <a:p>
            <a:pPr lvl="1"/>
            <a:r>
              <a:rPr lang="en-CA" dirty="0" err="1"/>
              <a:t>PulsedLight’s</a:t>
            </a:r>
            <a:r>
              <a:rPr lang="en-CA" dirty="0"/>
              <a:t> LIDAR lite unit</a:t>
            </a:r>
          </a:p>
          <a:p>
            <a:pPr lvl="1"/>
            <a:endParaRPr lang="en-CA" dirty="0"/>
          </a:p>
          <a:p>
            <a:pPr lvl="1"/>
            <a:endParaRPr lang="en-CA" dirty="0"/>
          </a:p>
          <a:p>
            <a:r>
              <a:rPr lang="en-CA" dirty="0"/>
              <a:t>Mount it on top of a rotating motor</a:t>
            </a:r>
          </a:p>
          <a:p>
            <a:pPr lvl="1"/>
            <a:r>
              <a:rPr lang="en-CA" dirty="0"/>
              <a:t>Stepper motor</a:t>
            </a:r>
          </a:p>
          <a:p>
            <a:pPr lvl="1"/>
            <a:endParaRPr lang="en-CA" dirty="0"/>
          </a:p>
          <a:p>
            <a:pPr lvl="1"/>
            <a:endParaRPr lang="en-CA" dirty="0"/>
          </a:p>
          <a:p>
            <a:r>
              <a:rPr lang="en-CA" dirty="0"/>
              <a:t>Mount the rotating sensor on a mobile platform</a:t>
            </a:r>
          </a:p>
          <a:p>
            <a:pPr lvl="1"/>
            <a:r>
              <a:rPr lang="en-CA" dirty="0" err="1"/>
              <a:t>DFRobot</a:t>
            </a:r>
            <a:r>
              <a:rPr lang="en-CA" dirty="0"/>
              <a:t> Turtle 2WD platform</a:t>
            </a:r>
          </a:p>
        </p:txBody>
      </p:sp>
      <p:pic>
        <p:nvPicPr>
          <p:cNvPr id="1026" name="Picture 2" descr="LIDAR-Lite v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0374" y="1123837"/>
            <a:ext cx="1384094" cy="1359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robotshop.com/media/catalog/product/cache/1/image/800x800/9df78eab33525d08d6e5fb8d27136e95/d/f/dfrobot-2wd-mobile-platform-arduino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0112" y="4371468"/>
            <a:ext cx="1624356" cy="1624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9200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i-cdn.phonearena.com/images/phones/46190-xlarge/HTC-One-2014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3623" y="4148005"/>
            <a:ext cx="1183114" cy="1540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The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Two-way communication via Bluetooth with a mobile</a:t>
            </a:r>
            <a:br>
              <a:rPr lang="en-CA" dirty="0"/>
            </a:br>
            <a:r>
              <a:rPr lang="en-CA" dirty="0"/>
              <a:t>application (data and commands)</a:t>
            </a:r>
          </a:p>
          <a:p>
            <a:pPr marL="457200" indent="-457200">
              <a:buFont typeface="+mj-lt"/>
              <a:buAutoNum type="arabicPeriod" startAt="4"/>
            </a:pPr>
            <a:endParaRPr lang="en-CA" dirty="0"/>
          </a:p>
          <a:p>
            <a:pPr marL="457200" indent="-457200">
              <a:buFont typeface="+mj-lt"/>
              <a:buAutoNum type="arabicPeriod" startAt="4"/>
            </a:pPr>
            <a:endParaRPr lang="en-CA" dirty="0"/>
          </a:p>
          <a:p>
            <a:r>
              <a:rPr lang="en-CA" dirty="0"/>
              <a:t>Feed raw data into SLAM algorithm</a:t>
            </a:r>
          </a:p>
          <a:p>
            <a:pPr marL="457200" indent="-457200">
              <a:buFont typeface="+mj-lt"/>
              <a:buAutoNum type="arabicPeriod" startAt="4"/>
            </a:pPr>
            <a:endParaRPr lang="en-CA" dirty="0"/>
          </a:p>
          <a:p>
            <a:pPr marL="457200" indent="-457200">
              <a:buFont typeface="+mj-lt"/>
              <a:buAutoNum type="arabicPeriod" startAt="4"/>
            </a:pPr>
            <a:endParaRPr lang="en-CA" dirty="0"/>
          </a:p>
          <a:p>
            <a:r>
              <a:rPr lang="en-CA" dirty="0"/>
              <a:t>Display resulting map and position on mobile application, </a:t>
            </a:r>
            <a:br>
              <a:rPr lang="en-CA" dirty="0"/>
            </a:br>
            <a:r>
              <a:rPr lang="en-CA" dirty="0"/>
              <a:t>send user’s commands back to robot</a:t>
            </a:r>
          </a:p>
          <a:p>
            <a:pPr marL="457200" indent="-457200">
              <a:buFont typeface="+mj-lt"/>
              <a:buAutoNum type="arabicPeriod" startAt="4"/>
            </a:pPr>
            <a:endParaRPr lang="en-CA" dirty="0"/>
          </a:p>
        </p:txBody>
      </p:sp>
      <p:pic>
        <p:nvPicPr>
          <p:cNvPr id="2050" name="Picture 2" descr="http://www.akivoo.com/wp-content/uploads/2016/01/bluetooth-logo-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8346" y="1326776"/>
            <a:ext cx="1773669" cy="1064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3314" y="2854026"/>
            <a:ext cx="1223732" cy="99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6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Algorithm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After each movement, do a full 360° sweep</a:t>
            </a:r>
          </a:p>
          <a:p>
            <a:r>
              <a:rPr lang="en-CA" dirty="0"/>
              <a:t>Convert array of distance/angle measurements into line segments</a:t>
            </a:r>
          </a:p>
          <a:p>
            <a:pPr lvl="1"/>
            <a:r>
              <a:rPr lang="en-CA" dirty="0"/>
              <a:t>Co-linear points found by linear regression</a:t>
            </a:r>
          </a:p>
          <a:p>
            <a:r>
              <a:rPr lang="en-CA" dirty="0"/>
              <a:t>Compare new line segments to existing map to determine new position &amp; orientation</a:t>
            </a:r>
          </a:p>
          <a:p>
            <a:r>
              <a:rPr lang="en-CA" dirty="0"/>
              <a:t>After adjusting position &amp; orientation, use array of measurements to refine the map</a:t>
            </a:r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9045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Algorithm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  <a:p>
            <a:endParaRPr lang="en-CA" dirty="0"/>
          </a:p>
          <a:p>
            <a:r>
              <a:rPr lang="en-CA" dirty="0"/>
              <a:t>Histogram approach:</a:t>
            </a:r>
          </a:p>
          <a:p>
            <a:pPr lvl="1"/>
            <a:r>
              <a:rPr lang="en-CA" dirty="0"/>
              <a:t>Determine position deltas between new data and old map</a:t>
            </a:r>
          </a:p>
          <a:p>
            <a:pPr lvl="1"/>
            <a:r>
              <a:rPr lang="en-CA" dirty="0"/>
              <a:t>Collect position deltas into histogram</a:t>
            </a:r>
          </a:p>
          <a:p>
            <a:pPr lvl="1"/>
            <a:r>
              <a:rPr lang="en-CA" dirty="0"/>
              <a:t>Choose the peak of the histogram as the true delta</a:t>
            </a:r>
          </a:p>
          <a:p>
            <a:pPr lvl="1"/>
            <a:r>
              <a:rPr lang="en-CA" dirty="0"/>
              <a:t>Similar approach used for rotation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2542"/>
          <a:stretch/>
        </p:blipFill>
        <p:spPr>
          <a:xfrm>
            <a:off x="7743039" y="864108"/>
            <a:ext cx="3441429" cy="17632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9269" y="864108"/>
            <a:ext cx="2380530" cy="175819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991824" y="754505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New 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68902" y="1688405"/>
            <a:ext cx="986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Old Line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55844" y="1264272"/>
            <a:ext cx="2400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Direction of movement</a:t>
            </a:r>
          </a:p>
        </p:txBody>
      </p:sp>
    </p:spTree>
    <p:extLst>
      <p:ext uri="{BB962C8B-B14F-4D97-AF65-F5344CB8AC3E}">
        <p14:creationId xmlns:p14="http://schemas.microsoft.com/office/powerpoint/2010/main" val="231563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Hardware Design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18871" y="863600"/>
            <a:ext cx="4614934" cy="5121275"/>
          </a:xfrm>
        </p:spPr>
      </p:pic>
    </p:spTree>
    <p:extLst>
      <p:ext uri="{BB962C8B-B14F-4D97-AF65-F5344CB8AC3E}">
        <p14:creationId xmlns:p14="http://schemas.microsoft.com/office/powerpoint/2010/main" val="162046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TM03457475[[fn=Frame]]</Template>
  <TotalTime>346</TotalTime>
  <Words>373</Words>
  <Application>Microsoft Office PowerPoint</Application>
  <PresentationFormat>Widescreen</PresentationFormat>
  <Paragraphs>121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Corbel</vt:lpstr>
      <vt:lpstr>Wingdings 2</vt:lpstr>
      <vt:lpstr>Frame</vt:lpstr>
      <vt:lpstr>Mapping Robot</vt:lpstr>
      <vt:lpstr>The Problem</vt:lpstr>
      <vt:lpstr>Why?</vt:lpstr>
      <vt:lpstr>The Project</vt:lpstr>
      <vt:lpstr>The Project</vt:lpstr>
      <vt:lpstr>The Project</vt:lpstr>
      <vt:lpstr>Algorithm Design</vt:lpstr>
      <vt:lpstr>Algorithm Design</vt:lpstr>
      <vt:lpstr>Hardware Design</vt:lpstr>
      <vt:lpstr>Challenges Faced</vt:lpstr>
      <vt:lpstr>Postmortem</vt:lpstr>
      <vt:lpstr>How to read the map</vt:lpstr>
      <vt:lpstr>How to read the map</vt:lpstr>
      <vt:lpstr>How to read the map</vt:lpstr>
      <vt:lpstr>Demo &amp;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Mapping Robot</dc:title>
  <dc:creator>Corey</dc:creator>
  <cp:lastModifiedBy>Corey</cp:lastModifiedBy>
  <cp:revision>25</cp:revision>
  <dcterms:created xsi:type="dcterms:W3CDTF">2016-03-31T22:52:52Z</dcterms:created>
  <dcterms:modified xsi:type="dcterms:W3CDTF">2016-04-07T07:49:40Z</dcterms:modified>
</cp:coreProperties>
</file>