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" name="Shape 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Shape 5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Shape 5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Brittany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Shape 6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Duncan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Shape 7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Dunca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Shape 7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Cody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Shape 8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Cody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Shape 9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Shape 9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Shape 10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/>
          <p:nvPr>
            <p:ph type="ctrTitle"/>
          </p:nvPr>
        </p:nvSpPr>
        <p:spPr>
          <a:xfrm>
            <a:off x="311708" y="744575"/>
            <a:ext cx="8520599" cy="2052599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 algn="ctr">
              <a:spcBef>
                <a:spcPts val="0"/>
              </a:spcBef>
              <a:buSzPct val="100000"/>
              <a:defRPr sz="5200"/>
            </a:lvl1pPr>
            <a:lvl2pPr lvl="1" algn="ctr">
              <a:spcBef>
                <a:spcPts val="0"/>
              </a:spcBef>
              <a:buSzPct val="100000"/>
              <a:defRPr sz="5200"/>
            </a:lvl2pPr>
            <a:lvl3pPr lvl="2" algn="ctr">
              <a:spcBef>
                <a:spcPts val="0"/>
              </a:spcBef>
              <a:buSzPct val="100000"/>
              <a:defRPr sz="5200"/>
            </a:lvl3pPr>
            <a:lvl4pPr lvl="3" algn="ctr">
              <a:spcBef>
                <a:spcPts val="0"/>
              </a:spcBef>
              <a:buSzPct val="100000"/>
              <a:defRPr sz="5200"/>
            </a:lvl4pPr>
            <a:lvl5pPr lvl="4" algn="ctr">
              <a:spcBef>
                <a:spcPts val="0"/>
              </a:spcBef>
              <a:buSzPct val="100000"/>
              <a:defRPr sz="5200"/>
            </a:lvl5pPr>
            <a:lvl6pPr lvl="5" algn="ctr">
              <a:spcBef>
                <a:spcPts val="0"/>
              </a:spcBef>
              <a:buSzPct val="100000"/>
              <a:defRPr sz="5200"/>
            </a:lvl6pPr>
            <a:lvl7pPr lvl="6" algn="ctr">
              <a:spcBef>
                <a:spcPts val="0"/>
              </a:spcBef>
              <a:buSzPct val="100000"/>
              <a:defRPr sz="5200"/>
            </a:lvl7pPr>
            <a:lvl8pPr lvl="7" algn="ctr">
              <a:spcBef>
                <a:spcPts val="0"/>
              </a:spcBef>
              <a:buSzPct val="100000"/>
              <a:defRPr sz="5200"/>
            </a:lvl8pPr>
            <a:lvl9pPr lvl="8" algn="ctr">
              <a:spcBef>
                <a:spcPts val="0"/>
              </a:spcBef>
              <a:buSzPct val="100000"/>
              <a:defRPr sz="5200"/>
            </a:lvl9pPr>
          </a:lstStyle>
          <a:p/>
        </p:txBody>
      </p:sp>
      <p:sp>
        <p:nvSpPr>
          <p:cNvPr id="11" name="Shape 11"/>
          <p:cNvSpPr txBox="1"/>
          <p:nvPr>
            <p:ph idx="1" type="subTitle"/>
          </p:nvPr>
        </p:nvSpPr>
        <p:spPr>
          <a:xfrm>
            <a:off x="311700" y="2834125"/>
            <a:ext cx="8520599" cy="7926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9pPr>
          </a:lstStyle>
          <a:p/>
        </p:txBody>
      </p:sp>
      <p:sp>
        <p:nvSpPr>
          <p:cNvPr id="12" name="Shape 12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Big 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/>
          <p:nvPr>
            <p:ph type="title"/>
          </p:nvPr>
        </p:nvSpPr>
        <p:spPr>
          <a:xfrm>
            <a:off x="311700" y="1106125"/>
            <a:ext cx="8520599" cy="19635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 algn="ctr">
              <a:spcBef>
                <a:spcPts val="0"/>
              </a:spcBef>
              <a:buSzPct val="100000"/>
              <a:defRPr sz="12000"/>
            </a:lvl1pPr>
            <a:lvl2pPr lvl="1" algn="ctr">
              <a:spcBef>
                <a:spcPts val="0"/>
              </a:spcBef>
              <a:buSzPct val="100000"/>
              <a:defRPr sz="12000"/>
            </a:lvl2pPr>
            <a:lvl3pPr lvl="2" algn="ctr">
              <a:spcBef>
                <a:spcPts val="0"/>
              </a:spcBef>
              <a:buSzPct val="100000"/>
              <a:defRPr sz="12000"/>
            </a:lvl3pPr>
            <a:lvl4pPr lvl="3" algn="ctr">
              <a:spcBef>
                <a:spcPts val="0"/>
              </a:spcBef>
              <a:buSzPct val="100000"/>
              <a:defRPr sz="12000"/>
            </a:lvl4pPr>
            <a:lvl5pPr lvl="4" algn="ctr">
              <a:spcBef>
                <a:spcPts val="0"/>
              </a:spcBef>
              <a:buSzPct val="100000"/>
              <a:defRPr sz="12000"/>
            </a:lvl5pPr>
            <a:lvl6pPr lvl="5" algn="ctr">
              <a:spcBef>
                <a:spcPts val="0"/>
              </a:spcBef>
              <a:buSzPct val="100000"/>
              <a:defRPr sz="12000"/>
            </a:lvl6pPr>
            <a:lvl7pPr lvl="6" algn="ctr">
              <a:spcBef>
                <a:spcPts val="0"/>
              </a:spcBef>
              <a:buSzPct val="100000"/>
              <a:defRPr sz="12000"/>
            </a:lvl7pPr>
            <a:lvl8pPr lvl="7" algn="ctr">
              <a:spcBef>
                <a:spcPts val="0"/>
              </a:spcBef>
              <a:buSzPct val="100000"/>
              <a:defRPr sz="12000"/>
            </a:lvl8pPr>
            <a:lvl9pPr lvl="8" algn="ctr">
              <a:spcBef>
                <a:spcPts val="0"/>
              </a:spcBef>
              <a:buSzPct val="100000"/>
              <a:defRPr sz="12000"/>
            </a:lvl9pPr>
          </a:lstStyle>
          <a:p/>
        </p:txBody>
      </p:sp>
      <p:sp>
        <p:nvSpPr>
          <p:cNvPr id="46" name="Shape 46"/>
          <p:cNvSpPr txBox="1"/>
          <p:nvPr>
            <p:ph idx="1" type="body"/>
          </p:nvPr>
        </p:nvSpPr>
        <p:spPr>
          <a:xfrm>
            <a:off x="311700" y="3152225"/>
            <a:ext cx="8520599" cy="13008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algn="ctr">
              <a:spcBef>
                <a:spcPts val="0"/>
              </a:spcBef>
              <a:defRPr/>
            </a:lvl1pPr>
            <a:lvl2pPr lvl="1" algn="ctr">
              <a:spcBef>
                <a:spcPts val="0"/>
              </a:spcBef>
              <a:defRPr/>
            </a:lvl2pPr>
            <a:lvl3pPr lvl="2" algn="ctr">
              <a:spcBef>
                <a:spcPts val="0"/>
              </a:spcBef>
              <a:defRPr/>
            </a:lvl3pPr>
            <a:lvl4pPr lvl="3" algn="ctr">
              <a:spcBef>
                <a:spcPts val="0"/>
              </a:spcBef>
              <a:defRPr/>
            </a:lvl4pPr>
            <a:lvl5pPr lvl="4" algn="ctr">
              <a:spcBef>
                <a:spcPts val="0"/>
              </a:spcBef>
              <a:defRPr/>
            </a:lvl5pPr>
            <a:lvl6pPr lvl="5" algn="ctr">
              <a:spcBef>
                <a:spcPts val="0"/>
              </a:spcBef>
              <a:defRPr/>
            </a:lvl6pPr>
            <a:lvl7pPr lvl="6" algn="ctr">
              <a:spcBef>
                <a:spcPts val="0"/>
              </a:spcBef>
              <a:defRPr/>
            </a:lvl7pPr>
            <a:lvl8pPr lvl="7" algn="ctr">
              <a:spcBef>
                <a:spcPts val="0"/>
              </a:spcBef>
              <a:defRPr/>
            </a:lvl8pPr>
            <a:lvl9pPr lvl="8" algn="ctr">
              <a:spcBef>
                <a:spcPts val="0"/>
              </a:spcBef>
              <a:defRPr/>
            </a:lvl9pPr>
          </a:lstStyle>
          <a:p/>
        </p:txBody>
      </p:sp>
      <p:sp>
        <p:nvSpPr>
          <p:cNvPr id="47" name="Shape 47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secHead">
  <p:cSld name="Section 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/>
          <p:nvPr>
            <p:ph type="title"/>
          </p:nvPr>
        </p:nvSpPr>
        <p:spPr>
          <a:xfrm>
            <a:off x="311700" y="2150850"/>
            <a:ext cx="8520599" cy="8418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 algn="ctr">
              <a:spcBef>
                <a:spcPts val="0"/>
              </a:spcBef>
              <a:buSzPct val="100000"/>
              <a:defRPr sz="3600"/>
            </a:lvl1pPr>
            <a:lvl2pPr lvl="1" algn="ctr">
              <a:spcBef>
                <a:spcPts val="0"/>
              </a:spcBef>
              <a:buSzPct val="100000"/>
              <a:defRPr sz="3600"/>
            </a:lvl2pPr>
            <a:lvl3pPr lvl="2" algn="ctr">
              <a:spcBef>
                <a:spcPts val="0"/>
              </a:spcBef>
              <a:buSzPct val="100000"/>
              <a:defRPr sz="3600"/>
            </a:lvl3pPr>
            <a:lvl4pPr lvl="3" algn="ctr">
              <a:spcBef>
                <a:spcPts val="0"/>
              </a:spcBef>
              <a:buSzPct val="100000"/>
              <a:defRPr sz="3600"/>
            </a:lvl4pPr>
            <a:lvl5pPr lvl="4" algn="ctr">
              <a:spcBef>
                <a:spcPts val="0"/>
              </a:spcBef>
              <a:buSzPct val="100000"/>
              <a:defRPr sz="3600"/>
            </a:lvl5pPr>
            <a:lvl6pPr lvl="5" algn="ctr">
              <a:spcBef>
                <a:spcPts val="0"/>
              </a:spcBef>
              <a:buSzPct val="100000"/>
              <a:defRPr sz="3600"/>
            </a:lvl6pPr>
            <a:lvl7pPr lvl="6" algn="ctr">
              <a:spcBef>
                <a:spcPts val="0"/>
              </a:spcBef>
              <a:buSzPct val="100000"/>
              <a:defRPr sz="3600"/>
            </a:lvl7pPr>
            <a:lvl8pPr lvl="7" algn="ctr">
              <a:spcBef>
                <a:spcPts val="0"/>
              </a:spcBef>
              <a:buSzPct val="100000"/>
              <a:defRPr sz="3600"/>
            </a:lvl8pPr>
            <a:lvl9pPr lvl="8" algn="ctr">
              <a:spcBef>
                <a:spcPts val="0"/>
              </a:spcBef>
              <a:buSzPct val="100000"/>
              <a:defRPr sz="3600"/>
            </a:lvl9pPr>
          </a:lstStyle>
          <a:p/>
        </p:txBody>
      </p:sp>
      <p:sp>
        <p:nvSpPr>
          <p:cNvPr id="15" name="Shape 15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x">
  <p:cSld name="Title and 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/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18" name="Shape 18"/>
          <p:cNvSpPr txBox="1"/>
          <p:nvPr>
            <p:ph idx="1" type="body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19" name="Shape 19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ColTx">
  <p:cSld name="Title and two 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/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22" name="Shape 22"/>
          <p:cNvSpPr txBox="1"/>
          <p:nvPr>
            <p:ph idx="1" type="body"/>
          </p:nvPr>
        </p:nvSpPr>
        <p:spPr>
          <a:xfrm>
            <a:off x="311700" y="1152475"/>
            <a:ext cx="3999899" cy="3416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23" name="Shape 23"/>
          <p:cNvSpPr txBox="1"/>
          <p:nvPr>
            <p:ph idx="2" type="body"/>
          </p:nvPr>
        </p:nvSpPr>
        <p:spPr>
          <a:xfrm>
            <a:off x="4832400" y="1152475"/>
            <a:ext cx="3999899" cy="3416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24" name="Shape 24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/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27" name="Shape 27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One column 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/>
          <p:nvPr>
            <p:ph type="title"/>
          </p:nvPr>
        </p:nvSpPr>
        <p:spPr>
          <a:xfrm>
            <a:off x="311700" y="555600"/>
            <a:ext cx="2807999" cy="755699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>
              <a:spcBef>
                <a:spcPts val="0"/>
              </a:spcBef>
              <a:buSzPct val="100000"/>
              <a:defRPr sz="2400"/>
            </a:lvl1pPr>
            <a:lvl2pPr lvl="1">
              <a:spcBef>
                <a:spcPts val="0"/>
              </a:spcBef>
              <a:buSzPct val="100000"/>
              <a:defRPr sz="2400"/>
            </a:lvl2pPr>
            <a:lvl3pPr lvl="2">
              <a:spcBef>
                <a:spcPts val="0"/>
              </a:spcBef>
              <a:buSzPct val="100000"/>
              <a:defRPr sz="2400"/>
            </a:lvl3pPr>
            <a:lvl4pPr lvl="3">
              <a:spcBef>
                <a:spcPts val="0"/>
              </a:spcBef>
              <a:buSzPct val="100000"/>
              <a:defRPr sz="2400"/>
            </a:lvl4pPr>
            <a:lvl5pPr lvl="4">
              <a:spcBef>
                <a:spcPts val="0"/>
              </a:spcBef>
              <a:buSzPct val="100000"/>
              <a:defRPr sz="2400"/>
            </a:lvl5pPr>
            <a:lvl6pPr lvl="5">
              <a:spcBef>
                <a:spcPts val="0"/>
              </a:spcBef>
              <a:buSzPct val="100000"/>
              <a:defRPr sz="2400"/>
            </a:lvl6pPr>
            <a:lvl7pPr lvl="6">
              <a:spcBef>
                <a:spcPts val="0"/>
              </a:spcBef>
              <a:buSzPct val="100000"/>
              <a:defRPr sz="2400"/>
            </a:lvl7pPr>
            <a:lvl8pPr lvl="7">
              <a:spcBef>
                <a:spcPts val="0"/>
              </a:spcBef>
              <a:buSzPct val="100000"/>
              <a:defRPr sz="2400"/>
            </a:lvl8pPr>
            <a:lvl9pPr lvl="8">
              <a:spcBef>
                <a:spcPts val="0"/>
              </a:spcBef>
              <a:buSzPct val="100000"/>
              <a:defRPr sz="2400"/>
            </a:lvl9pPr>
          </a:lstStyle>
          <a:p/>
        </p:txBody>
      </p:sp>
      <p:sp>
        <p:nvSpPr>
          <p:cNvPr id="30" name="Shape 30"/>
          <p:cNvSpPr txBox="1"/>
          <p:nvPr>
            <p:ph idx="1" type="body"/>
          </p:nvPr>
        </p:nvSpPr>
        <p:spPr>
          <a:xfrm>
            <a:off x="311700" y="1389600"/>
            <a:ext cx="2807999" cy="3179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SzPct val="100000"/>
              <a:defRPr sz="12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31" name="Shape 31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Main 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>
              <a:spcBef>
                <a:spcPts val="0"/>
              </a:spcBef>
              <a:buSzPct val="100000"/>
              <a:defRPr sz="4800"/>
            </a:lvl1pPr>
            <a:lvl2pPr lvl="1">
              <a:spcBef>
                <a:spcPts val="0"/>
              </a:spcBef>
              <a:buSzPct val="100000"/>
              <a:defRPr sz="4800"/>
            </a:lvl2pPr>
            <a:lvl3pPr lvl="2">
              <a:spcBef>
                <a:spcPts val="0"/>
              </a:spcBef>
              <a:buSzPct val="100000"/>
              <a:defRPr sz="4800"/>
            </a:lvl3pPr>
            <a:lvl4pPr lvl="3">
              <a:spcBef>
                <a:spcPts val="0"/>
              </a:spcBef>
              <a:buSzPct val="100000"/>
              <a:defRPr sz="4800"/>
            </a:lvl4pPr>
            <a:lvl5pPr lvl="4">
              <a:spcBef>
                <a:spcPts val="0"/>
              </a:spcBef>
              <a:buSzPct val="100000"/>
              <a:defRPr sz="4800"/>
            </a:lvl5pPr>
            <a:lvl6pPr lvl="5">
              <a:spcBef>
                <a:spcPts val="0"/>
              </a:spcBef>
              <a:buSzPct val="100000"/>
              <a:defRPr sz="4800"/>
            </a:lvl6pPr>
            <a:lvl7pPr lvl="6">
              <a:spcBef>
                <a:spcPts val="0"/>
              </a:spcBef>
              <a:buSzPct val="100000"/>
              <a:defRPr sz="4800"/>
            </a:lvl7pPr>
            <a:lvl8pPr lvl="7">
              <a:spcBef>
                <a:spcPts val="0"/>
              </a:spcBef>
              <a:buSzPct val="100000"/>
              <a:defRPr sz="4800"/>
            </a:lvl8pPr>
            <a:lvl9pPr lvl="8">
              <a:spcBef>
                <a:spcPts val="0"/>
              </a:spcBef>
              <a:buSzPct val="100000"/>
              <a:defRPr sz="4800"/>
            </a:lvl9pPr>
          </a:lstStyle>
          <a:p/>
        </p:txBody>
      </p:sp>
      <p:sp>
        <p:nvSpPr>
          <p:cNvPr id="34" name="Shape 34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Section title and 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>
            <a:off x="4572000" y="-125"/>
            <a:ext cx="4572000" cy="5143499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7" name="Shape 37"/>
          <p:cNvSpPr txBox="1"/>
          <p:nvPr>
            <p:ph type="title"/>
          </p:nvPr>
        </p:nvSpPr>
        <p:spPr>
          <a:xfrm>
            <a:off x="265500" y="1233175"/>
            <a:ext cx="4045199" cy="14823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 algn="ctr">
              <a:spcBef>
                <a:spcPts val="0"/>
              </a:spcBef>
              <a:buSzPct val="100000"/>
              <a:defRPr sz="4200"/>
            </a:lvl1pPr>
            <a:lvl2pPr lvl="1" algn="ctr">
              <a:spcBef>
                <a:spcPts val="0"/>
              </a:spcBef>
              <a:buSzPct val="100000"/>
              <a:defRPr sz="4200"/>
            </a:lvl2pPr>
            <a:lvl3pPr lvl="2" algn="ctr">
              <a:spcBef>
                <a:spcPts val="0"/>
              </a:spcBef>
              <a:buSzPct val="100000"/>
              <a:defRPr sz="4200"/>
            </a:lvl3pPr>
            <a:lvl4pPr lvl="3" algn="ctr">
              <a:spcBef>
                <a:spcPts val="0"/>
              </a:spcBef>
              <a:buSzPct val="100000"/>
              <a:defRPr sz="4200"/>
            </a:lvl4pPr>
            <a:lvl5pPr lvl="4" algn="ctr">
              <a:spcBef>
                <a:spcPts val="0"/>
              </a:spcBef>
              <a:buSzPct val="100000"/>
              <a:defRPr sz="4200"/>
            </a:lvl5pPr>
            <a:lvl6pPr lvl="5" algn="ctr">
              <a:spcBef>
                <a:spcPts val="0"/>
              </a:spcBef>
              <a:buSzPct val="100000"/>
              <a:defRPr sz="4200"/>
            </a:lvl6pPr>
            <a:lvl7pPr lvl="6" algn="ctr">
              <a:spcBef>
                <a:spcPts val="0"/>
              </a:spcBef>
              <a:buSzPct val="100000"/>
              <a:defRPr sz="4200"/>
            </a:lvl7pPr>
            <a:lvl8pPr lvl="7" algn="ctr">
              <a:spcBef>
                <a:spcPts val="0"/>
              </a:spcBef>
              <a:buSzPct val="100000"/>
              <a:defRPr sz="4200"/>
            </a:lvl8pPr>
            <a:lvl9pPr lvl="8" algn="ctr">
              <a:spcBef>
                <a:spcPts val="0"/>
              </a:spcBef>
              <a:buSzPct val="100000"/>
              <a:defRPr sz="4200"/>
            </a:lvl9pPr>
          </a:lstStyle>
          <a:p/>
        </p:txBody>
      </p:sp>
      <p:sp>
        <p:nvSpPr>
          <p:cNvPr id="38" name="Shape 38"/>
          <p:cNvSpPr txBox="1"/>
          <p:nvPr>
            <p:ph idx="1" type="subTitle"/>
          </p:nvPr>
        </p:nvSpPr>
        <p:spPr>
          <a:xfrm>
            <a:off x="265500" y="2803075"/>
            <a:ext cx="4045199" cy="12351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9pPr>
          </a:lstStyle>
          <a:p/>
        </p:txBody>
      </p:sp>
      <p:sp>
        <p:nvSpPr>
          <p:cNvPr id="39" name="Shape 39"/>
          <p:cNvSpPr txBox="1"/>
          <p:nvPr>
            <p:ph idx="2" type="body"/>
          </p:nvPr>
        </p:nvSpPr>
        <p:spPr>
          <a:xfrm>
            <a:off x="4939500" y="724075"/>
            <a:ext cx="3837000" cy="3695099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40" name="Shape 40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aption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</a:lstStyle>
          <a:p/>
        </p:txBody>
      </p:sp>
      <p:sp>
        <p:nvSpPr>
          <p:cNvPr id="43" name="Shape 43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/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Shape 7"/>
          <p:cNvSpPr txBox="1"/>
          <p:nvPr>
            <p:ph idx="1" type="body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defRPr sz="1800">
                <a:solidFill>
                  <a:schemeClr val="dk2"/>
                </a:solidFill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Shape 8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" sz="1000">
                <a:solidFill>
                  <a:schemeClr val="dk2"/>
                </a:solidFill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youtu.be/M8YjvHYbZ9w?t=15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00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05.png"/><Relationship Id="rId4" Type="http://schemas.openxmlformats.org/officeDocument/2006/relationships/image" Target="../media/image0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0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02.png"/><Relationship Id="rId4" Type="http://schemas.openxmlformats.org/officeDocument/2006/relationships/image" Target="../media/image0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/>
          <p:nvPr>
            <p:ph type="ctrTitle"/>
          </p:nvPr>
        </p:nvSpPr>
        <p:spPr>
          <a:xfrm>
            <a:off x="311700" y="1940250"/>
            <a:ext cx="8520599" cy="12630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3600"/>
              <a:t>Smart Robotic Quadruped: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2400">
                <a:solidFill>
                  <a:srgbClr val="666666"/>
                </a:solidFill>
              </a:rPr>
              <a:t>Using Machine Learning to Optimize Parameters and Control </a:t>
            </a:r>
          </a:p>
        </p:txBody>
      </p:sp>
      <p:sp>
        <p:nvSpPr>
          <p:cNvPr id="55" name="Shape 55"/>
          <p:cNvSpPr txBox="1"/>
          <p:nvPr>
            <p:ph idx="1" type="subTitle"/>
          </p:nvPr>
        </p:nvSpPr>
        <p:spPr>
          <a:xfrm>
            <a:off x="5325000" y="4350900"/>
            <a:ext cx="3819000" cy="7926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800"/>
              <a:t>Brittany Lamorie, Cody Otto, Duncan Prance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 txBox="1"/>
          <p:nvPr>
            <p:ph idx="4294967295" type="body"/>
          </p:nvPr>
        </p:nvSpPr>
        <p:spPr>
          <a:xfrm>
            <a:off x="2444850" y="967725"/>
            <a:ext cx="4254299" cy="39963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lnSpc>
                <a:spcPct val="100000"/>
              </a:lnSpc>
              <a:spcBef>
                <a:spcPts val="0"/>
              </a:spcBef>
              <a:buNone/>
            </a:pPr>
            <a:r>
              <a:rPr b="1" lang="en" sz="1600"/>
              <a:t>Functionality:</a:t>
            </a:r>
          </a:p>
          <a:p>
            <a:pPr indent="-304800" lvl="0" marL="457200" rtl="0">
              <a:lnSpc>
                <a:spcPct val="100000"/>
              </a:lnSpc>
              <a:spcBef>
                <a:spcPts val="0"/>
              </a:spcBef>
              <a:buSzPct val="100000"/>
              <a:buChar char="-"/>
            </a:pPr>
            <a:r>
              <a:rPr lang="en" sz="1200"/>
              <a:t>Taught from computer - Milestones</a:t>
            </a:r>
          </a:p>
          <a:p>
            <a:pPr indent="-304800" lvl="0" marL="457200" rtl="0">
              <a:lnSpc>
                <a:spcPct val="100000"/>
              </a:lnSpc>
              <a:spcBef>
                <a:spcPts val="0"/>
              </a:spcBef>
              <a:buSzPct val="100000"/>
              <a:buChar char="-"/>
            </a:pPr>
            <a:r>
              <a:rPr lang="en" sz="1200"/>
              <a:t>Adjusts on the fly</a:t>
            </a:r>
          </a:p>
          <a:p>
            <a:pPr lvl="0" rtl="0">
              <a:lnSpc>
                <a:spcPct val="100000"/>
              </a:lnSpc>
              <a:spcBef>
                <a:spcPts val="0"/>
              </a:spcBef>
              <a:buNone/>
            </a:pPr>
            <a:r>
              <a:rPr b="1" lang="en" sz="1600"/>
              <a:t>Motivations:</a:t>
            </a:r>
          </a:p>
          <a:p>
            <a:pPr indent="-304800" lvl="0" marL="457200" rtl="0">
              <a:lnSpc>
                <a:spcPct val="100000"/>
              </a:lnSpc>
              <a:spcBef>
                <a:spcPts val="0"/>
              </a:spcBef>
              <a:buSzPct val="100000"/>
              <a:buChar char="-"/>
            </a:pPr>
            <a:r>
              <a:rPr lang="en" sz="1200"/>
              <a:t>Machine Learning</a:t>
            </a:r>
          </a:p>
          <a:p>
            <a:pPr indent="-304800" lvl="0" marL="457200" rtl="0">
              <a:lnSpc>
                <a:spcPct val="100000"/>
              </a:lnSpc>
              <a:spcBef>
                <a:spcPts val="0"/>
              </a:spcBef>
              <a:buSzPct val="100000"/>
              <a:buChar char="-"/>
            </a:pPr>
            <a:r>
              <a:rPr lang="en" sz="1200"/>
              <a:t>Building a robot</a:t>
            </a:r>
          </a:p>
          <a:p>
            <a: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/>
              <a:t>Inspiration:</a:t>
            </a:r>
          </a:p>
          <a:p>
            <a:pPr indent="-3048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en" sz="1200"/>
              <a:t>Bipedal Simulations done in 2013</a:t>
            </a:r>
          </a:p>
          <a:p>
            <a: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  <a:p>
            <a: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/>
              <a:t>Proof of Concept:</a:t>
            </a:r>
          </a:p>
          <a:p>
            <a: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u="sng">
                <a:hlinkClick r:id="rId3"/>
              </a:rPr>
              <a:t>https://youtu.be/M8YjvHYbZ9w?t=15</a:t>
            </a:r>
          </a:p>
          <a:p>
            <a: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68750"/>
              <a:buFont typeface="Arial"/>
              <a:buNone/>
            </a:pPr>
            <a:r>
              <a:t/>
            </a:r>
            <a:endParaRPr sz="1600"/>
          </a:p>
        </p:txBody>
      </p:sp>
      <p:sp>
        <p:nvSpPr>
          <p:cNvPr id="61" name="Shape 61"/>
          <p:cNvSpPr txBox="1"/>
          <p:nvPr>
            <p:ph idx="4294967295" type="title"/>
          </p:nvPr>
        </p:nvSpPr>
        <p:spPr>
          <a:xfrm>
            <a:off x="311700" y="230950"/>
            <a:ext cx="8520599" cy="572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General Information</a:t>
            </a:r>
          </a:p>
        </p:txBody>
      </p:sp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 txBox="1"/>
          <p:nvPr>
            <p:ph type="title"/>
          </p:nvPr>
        </p:nvSpPr>
        <p:spPr>
          <a:xfrm>
            <a:off x="0" y="1936550"/>
            <a:ext cx="1269299" cy="14600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n" sz="1800"/>
              <a:t>Hardware</a:t>
            </a:r>
          </a:p>
          <a:p>
            <a:pPr lvl="0" rtl="0">
              <a:spcBef>
                <a:spcPts val="0"/>
              </a:spcBef>
              <a:buNone/>
            </a:pPr>
            <a:r>
              <a:rPr b="1" lang="en" sz="1800"/>
              <a:t>Block </a:t>
            </a:r>
          </a:p>
          <a:p>
            <a:pPr lvl="0">
              <a:spcBef>
                <a:spcPts val="0"/>
              </a:spcBef>
              <a:buNone/>
            </a:pPr>
            <a:r>
              <a:rPr b="1" lang="en" sz="1800"/>
              <a:t>Diagram</a:t>
            </a:r>
          </a:p>
        </p:txBody>
      </p:sp>
      <p:pic>
        <p:nvPicPr>
          <p:cNvPr id="67" name="Shape 67"/>
          <p:cNvPicPr preferRelativeResize="0"/>
          <p:nvPr/>
        </p:nvPicPr>
        <p:blipFill rotWithShape="1">
          <a:blip r:embed="rId3">
            <a:alphaModFix/>
          </a:blip>
          <a:srcRect b="13431" l="0" r="17958" t="4067"/>
          <a:stretch/>
        </p:blipFill>
        <p:spPr>
          <a:xfrm>
            <a:off x="1555050" y="296337"/>
            <a:ext cx="6033900" cy="45508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 txBox="1"/>
          <p:nvPr>
            <p:ph idx="1" type="body"/>
          </p:nvPr>
        </p:nvSpPr>
        <p:spPr>
          <a:xfrm>
            <a:off x="311550" y="892500"/>
            <a:ext cx="3129600" cy="3536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n" sz="1600"/>
              <a:t>Challenges:</a:t>
            </a:r>
          </a:p>
          <a:p>
            <a:pPr indent="-304800" lvl="0" marL="457200" rtl="0">
              <a:spcBef>
                <a:spcPts val="0"/>
              </a:spcBef>
              <a:buSzPct val="100000"/>
              <a:buChar char="-"/>
            </a:pPr>
            <a:r>
              <a:rPr lang="en" sz="1200"/>
              <a:t>Voltage</a:t>
            </a:r>
          </a:p>
          <a:p>
            <a:pPr indent="-304800" lvl="0" marL="457200" rtl="0">
              <a:spcBef>
                <a:spcPts val="0"/>
              </a:spcBef>
              <a:buSzPct val="100000"/>
              <a:buChar char="-"/>
            </a:pPr>
            <a:r>
              <a:rPr lang="en" sz="1200"/>
              <a:t>Power</a:t>
            </a:r>
          </a:p>
          <a:p>
            <a:pPr indent="-304800" lvl="0" marL="457200" rtl="0">
              <a:spcBef>
                <a:spcPts val="0"/>
              </a:spcBef>
              <a:buSzPct val="100000"/>
              <a:buChar char="-"/>
            </a:pPr>
            <a:r>
              <a:rPr lang="en" sz="1200"/>
              <a:t>Torque</a:t>
            </a:r>
          </a:p>
          <a:p>
            <a:pPr lvl="0" rtl="0">
              <a:spcBef>
                <a:spcPts val="0"/>
              </a:spcBef>
              <a:buNone/>
            </a:pPr>
            <a:r>
              <a:rPr b="1" lang="en" sz="1600"/>
              <a:t>Backup Plans:</a:t>
            </a:r>
          </a:p>
          <a:p>
            <a:pPr indent="-304800" lvl="0" marL="457200" rtl="0">
              <a:spcBef>
                <a:spcPts val="0"/>
              </a:spcBef>
              <a:buSzPct val="100000"/>
              <a:buChar char="-"/>
            </a:pPr>
            <a:r>
              <a:rPr lang="en" sz="1200"/>
              <a:t>Tethered</a:t>
            </a:r>
          </a:p>
          <a:p>
            <a:pPr indent="-304800" lvl="0" marL="457200">
              <a:spcBef>
                <a:spcPts val="0"/>
              </a:spcBef>
              <a:buSzPct val="100000"/>
              <a:buChar char="-"/>
            </a:pPr>
            <a:r>
              <a:rPr lang="en" sz="1200"/>
              <a:t>Higher torque/cost servos</a:t>
            </a:r>
          </a:p>
        </p:txBody>
      </p:sp>
      <p:sp>
        <p:nvSpPr>
          <p:cNvPr id="73" name="Shape 73"/>
          <p:cNvSpPr txBox="1"/>
          <p:nvPr>
            <p:ph type="title"/>
          </p:nvPr>
        </p:nvSpPr>
        <p:spPr>
          <a:xfrm>
            <a:off x="249500" y="159900"/>
            <a:ext cx="8520599" cy="572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Hardware</a:t>
            </a:r>
          </a:p>
        </p:txBody>
      </p:sp>
      <p:pic>
        <p:nvPicPr>
          <p:cNvPr id="74" name="Shape 74"/>
          <p:cNvPicPr preferRelativeResize="0"/>
          <p:nvPr/>
        </p:nvPicPr>
        <p:blipFill rotWithShape="1">
          <a:blip r:embed="rId3">
            <a:alphaModFix/>
          </a:blip>
          <a:srcRect b="0" l="1195" r="0" t="2477"/>
          <a:stretch/>
        </p:blipFill>
        <p:spPr>
          <a:xfrm>
            <a:off x="3553350" y="627175"/>
            <a:ext cx="5439624" cy="2498874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Shape 7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41150" y="3302712"/>
            <a:ext cx="5391150" cy="1743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 txBox="1"/>
          <p:nvPr>
            <p:ph type="title"/>
          </p:nvPr>
        </p:nvSpPr>
        <p:spPr>
          <a:xfrm>
            <a:off x="7622750" y="2022750"/>
            <a:ext cx="1438200" cy="10979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n" sz="1800"/>
              <a:t>Data</a:t>
            </a:r>
          </a:p>
          <a:p>
            <a:pPr lvl="0" rtl="0">
              <a:spcBef>
                <a:spcPts val="0"/>
              </a:spcBef>
              <a:buNone/>
            </a:pPr>
            <a:r>
              <a:rPr b="1" lang="en" sz="1800"/>
              <a:t>Flow</a:t>
            </a:r>
          </a:p>
          <a:p>
            <a:pPr lvl="0" rtl="0">
              <a:spcBef>
                <a:spcPts val="0"/>
              </a:spcBef>
              <a:buNone/>
            </a:pPr>
            <a:r>
              <a:rPr b="1" lang="en" sz="1800"/>
              <a:t>Diagram</a:t>
            </a:r>
          </a:p>
        </p:txBody>
      </p:sp>
      <p:pic>
        <p:nvPicPr>
          <p:cNvPr id="81" name="Shape 81"/>
          <p:cNvPicPr preferRelativeResize="0"/>
          <p:nvPr/>
        </p:nvPicPr>
        <p:blipFill rotWithShape="1">
          <a:blip r:embed="rId3">
            <a:alphaModFix/>
          </a:blip>
          <a:srcRect b="27538" l="8490" r="10102" t="10480"/>
          <a:stretch/>
        </p:blipFill>
        <p:spPr>
          <a:xfrm>
            <a:off x="1578287" y="862200"/>
            <a:ext cx="5987424" cy="3419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/>
          <p:nvPr>
            <p:ph type="title"/>
          </p:nvPr>
        </p:nvSpPr>
        <p:spPr>
          <a:xfrm>
            <a:off x="311700" y="286400"/>
            <a:ext cx="8520599" cy="572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Software</a:t>
            </a:r>
          </a:p>
        </p:txBody>
      </p:sp>
      <p:sp>
        <p:nvSpPr>
          <p:cNvPr id="87" name="Shape 87"/>
          <p:cNvSpPr txBox="1"/>
          <p:nvPr>
            <p:ph idx="1" type="body"/>
          </p:nvPr>
        </p:nvSpPr>
        <p:spPr>
          <a:xfrm>
            <a:off x="2435850" y="939050"/>
            <a:ext cx="4272300" cy="40484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n" sz="1600"/>
              <a:t>Challenges:</a:t>
            </a:r>
          </a:p>
          <a:p>
            <a:pPr indent="-304800" lvl="0" marL="457200" rtl="0">
              <a:spcBef>
                <a:spcPts val="0"/>
              </a:spcBef>
              <a:buSzPct val="100000"/>
              <a:buChar char="-"/>
            </a:pPr>
            <a:r>
              <a:rPr lang="en" sz="1200"/>
              <a:t>Need to run large amounts of simulations for learning</a:t>
            </a:r>
          </a:p>
          <a:p>
            <a:pPr indent="-304800" lvl="0" marL="457200" rtl="0">
              <a:spcBef>
                <a:spcPts val="0"/>
              </a:spcBef>
              <a:buSzPct val="100000"/>
              <a:buChar char="-"/>
            </a:pPr>
            <a:r>
              <a:rPr lang="en" sz="1200"/>
              <a:t>Making sure that our code is redundant and fault tolerant</a:t>
            </a:r>
          </a:p>
          <a:p>
            <a:pPr indent="-304800" lvl="0" marL="457200" rtl="0">
              <a:spcBef>
                <a:spcPts val="0"/>
              </a:spcBef>
              <a:buSzPct val="100000"/>
              <a:buChar char="-"/>
            </a:pPr>
            <a:r>
              <a:rPr lang="en" sz="1200"/>
              <a:t>Not killing the fragile hardware</a:t>
            </a:r>
          </a:p>
          <a:p>
            <a:pPr lvl="0" rtl="0">
              <a:spcBef>
                <a:spcPts val="0"/>
              </a:spcBef>
              <a:buNone/>
            </a:pPr>
            <a:r>
              <a:rPr b="1" lang="en" sz="1600"/>
              <a:t>Backup Plans:</a:t>
            </a:r>
          </a:p>
          <a:p>
            <a:pPr indent="-304800" lvl="0" marL="457200" rtl="0">
              <a:spcBef>
                <a:spcPts val="0"/>
              </a:spcBef>
              <a:buSzPct val="100000"/>
              <a:buChar char="-"/>
            </a:pPr>
            <a:r>
              <a:rPr lang="en" sz="1200"/>
              <a:t>Not using machine learning</a:t>
            </a:r>
          </a:p>
          <a:p>
            <a:pPr indent="-304800" lvl="0" marL="457200" rtl="0">
              <a:spcBef>
                <a:spcPts val="0"/>
              </a:spcBef>
              <a:buSzPct val="100000"/>
              <a:buChar char="-"/>
            </a:pPr>
            <a:r>
              <a:rPr lang="en" sz="1200"/>
              <a:t>Confining movement to a set boundary</a:t>
            </a:r>
          </a:p>
          <a:p>
            <a:pPr indent="-304800" lvl="0" marL="457200" rtl="0">
              <a:spcBef>
                <a:spcPts val="0"/>
              </a:spcBef>
              <a:buSzPct val="100000"/>
              <a:buChar char="-"/>
            </a:pPr>
            <a:r>
              <a:rPr lang="en" sz="1200"/>
              <a:t>Physical tethering for power requirements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 txBox="1"/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Test Plan</a:t>
            </a:r>
          </a:p>
        </p:txBody>
      </p:sp>
      <p:sp>
        <p:nvSpPr>
          <p:cNvPr id="93" name="Shape 93"/>
          <p:cNvSpPr txBox="1"/>
          <p:nvPr>
            <p:ph idx="1" type="body"/>
          </p:nvPr>
        </p:nvSpPr>
        <p:spPr>
          <a:xfrm>
            <a:off x="2449200" y="1125825"/>
            <a:ext cx="4245599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n"/>
              <a:t>Hardware:</a:t>
            </a:r>
          </a:p>
          <a:p>
            <a:pPr indent="-304800" lvl="0" marL="457200" rtl="0">
              <a:spcBef>
                <a:spcPts val="0"/>
              </a:spcBef>
              <a:buSzPct val="100000"/>
              <a:buChar char="-"/>
            </a:pPr>
            <a:r>
              <a:rPr lang="en" sz="1200"/>
              <a:t>Test servo motion</a:t>
            </a:r>
          </a:p>
          <a:p>
            <a:pPr indent="-304800" lvl="0" marL="457200" rtl="0">
              <a:spcBef>
                <a:spcPts val="0"/>
              </a:spcBef>
              <a:buSzPct val="100000"/>
              <a:buChar char="-"/>
            </a:pPr>
            <a:r>
              <a:rPr lang="en" sz="1200"/>
              <a:t>Test single leg</a:t>
            </a:r>
          </a:p>
          <a:p>
            <a:pPr indent="-304800" lvl="0" marL="457200" rtl="0">
              <a:spcBef>
                <a:spcPts val="0"/>
              </a:spcBef>
              <a:buSzPct val="100000"/>
              <a:buChar char="-"/>
            </a:pPr>
            <a:r>
              <a:rPr lang="en" sz="1200"/>
              <a:t>Test weight with full setup</a:t>
            </a:r>
          </a:p>
          <a:p>
            <a:pPr lvl="0" rtl="0">
              <a:spcBef>
                <a:spcPts val="0"/>
              </a:spcBef>
              <a:buNone/>
            </a:pPr>
            <a:r>
              <a:rPr b="1" lang="en"/>
              <a:t>Software:</a:t>
            </a:r>
          </a:p>
          <a:p>
            <a:pPr indent="-304800" lvl="0" marL="457200" rtl="0">
              <a:spcBef>
                <a:spcPts val="0"/>
              </a:spcBef>
              <a:buSzPct val="100000"/>
              <a:buChar char="-"/>
            </a:pPr>
            <a:r>
              <a:rPr lang="en" sz="1200"/>
              <a:t>Test robot fully in simulation software (pre-recorded)</a:t>
            </a:r>
          </a:p>
          <a:p>
            <a:pPr indent="-304800" lvl="0" marL="457200" rtl="0">
              <a:spcBef>
                <a:spcPts val="0"/>
              </a:spcBef>
              <a:buSzPct val="100000"/>
              <a:buChar char="-"/>
            </a:pPr>
            <a:r>
              <a:rPr lang="en" sz="1200"/>
              <a:t>Using working robot to test simulation results for accuracy</a:t>
            </a:r>
          </a:p>
          <a:p>
            <a:pPr indent="-304800" lvl="0" marL="457200" rtl="0">
              <a:spcBef>
                <a:spcPts val="0"/>
              </a:spcBef>
              <a:buSzPct val="100000"/>
              <a:buChar char="-"/>
            </a:pPr>
            <a:r>
              <a:rPr lang="en" sz="1200"/>
              <a:t>Setup learning algorithm and test that the parameters fall inside set boundaries</a:t>
            </a:r>
          </a:p>
        </p:txBody>
      </p:sp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 txBox="1"/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Code Example</a:t>
            </a:r>
          </a:p>
        </p:txBody>
      </p:sp>
      <p:pic>
        <p:nvPicPr>
          <p:cNvPr id="99" name="Shape 9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0750" y="1261075"/>
            <a:ext cx="4114899" cy="2621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Shape 10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18170" y="1089408"/>
            <a:ext cx="3639850" cy="29646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 txBox="1"/>
          <p:nvPr>
            <p:ph type="title"/>
          </p:nvPr>
        </p:nvSpPr>
        <p:spPr>
          <a:xfrm>
            <a:off x="3565650" y="2285400"/>
            <a:ext cx="2012699" cy="572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Questions?</a:t>
            </a:r>
          </a:p>
        </p:txBody>
      </p:sp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-light-2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