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E17CCA1F-F8D7-4772-94B6-0D060AC5E730}">
  <a:tblStyle styleId="{E17CCA1F-F8D7-4772-94B6-0D060AC5E730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252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568170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Eric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Eric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Mike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Nigel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Eric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Everyone reads their own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Eric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Nigel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Mike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Eric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Mike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Nigel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Mike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 rot="10800000" flipH="1">
            <a:off x="0" y="3093234"/>
            <a:ext cx="8458200" cy="712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2"/>
              </a:buClr>
              <a:buNone/>
              <a:defRPr b="1">
                <a:solidFill>
                  <a:schemeClr val="lt2"/>
                </a:solidFill>
              </a:defRPr>
            </a:lvl1pPr>
            <a:lvl2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2pPr>
            <a:lvl3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3pPr>
            <a:lvl4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4pPr>
            <a:lvl5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5pPr>
            <a:lvl6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6pPr>
            <a:lvl7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7pPr>
            <a:lvl8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8pPr>
            <a:lvl9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40302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56667" y="1461908"/>
            <a:ext cx="40302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0" y="4406309"/>
            <a:ext cx="8686800" cy="5195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 b="1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defRPr sz="3000">
                <a:solidFill>
                  <a:schemeClr val="dk2"/>
                </a:solidFill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NFC Sensor System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ECE 492 - Winter 2015</a:t>
            </a:r>
          </a:p>
        </p:txBody>
      </p:sp>
      <p:pic>
        <p:nvPicPr>
          <p:cNvPr id="37" name="Shape 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75950" y="1939675"/>
            <a:ext cx="3468050" cy="3203824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Shape 38"/>
          <p:cNvSpPr txBox="1"/>
          <p:nvPr/>
        </p:nvSpPr>
        <p:spPr>
          <a:xfrm>
            <a:off x="6523700" y="1658775"/>
            <a:ext cx="2280899" cy="57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b="1">
                <a:solidFill>
                  <a:srgbClr val="0000FF"/>
                </a:solidFill>
              </a:rPr>
              <a:t>Texas Instruments MSP-430FR5969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Design - Components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57200" y="1347474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Thermal sensor and light diode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TI MSP430FR5969 MCU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TI RF430CL330H NFC Module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PN532 NFC Shield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DE0 Nano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MOD-BT Bluetooth Module</a:t>
            </a:r>
          </a:p>
          <a:p>
            <a:pPr marL="457200" lvl="0" indent="-4191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Android Device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4600"/>
              <a:t>Code Example - RF430 Read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unsigned int Read_Register(unsigned int reg_addr)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{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TxAddr[0] = reg_addr &gt;&gt; 8; 		</a:t>
            </a:r>
            <a:r>
              <a:rPr lang="en" sz="800" dirty="0">
                <a:solidFill>
                  <a:srgbClr val="6AA84F"/>
                </a:solidFill>
              </a:rPr>
              <a:t>// MSB of address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TxAddr[1] = reg_addr &amp; 0xFF; 	</a:t>
            </a:r>
            <a:r>
              <a:rPr lang="en" sz="800" dirty="0" smtClean="0"/>
              <a:t>	</a:t>
            </a:r>
            <a:r>
              <a:rPr lang="en" sz="800" dirty="0" smtClean="0">
                <a:solidFill>
                  <a:srgbClr val="6AA84F"/>
                </a:solidFill>
              </a:rPr>
              <a:t>// </a:t>
            </a:r>
            <a:r>
              <a:rPr lang="en" sz="800" dirty="0">
                <a:solidFill>
                  <a:srgbClr val="6AA84F"/>
                </a:solidFill>
              </a:rPr>
              <a:t>LSB of address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800" dirty="0"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UCB0CTLW1 = UCASTP_1;		</a:t>
            </a:r>
            <a:r>
              <a:rPr lang="en" sz="800" dirty="0">
                <a:solidFill>
                  <a:srgbClr val="6AA84F"/>
                </a:solidFill>
              </a:rPr>
              <a:t>// USCI Automatic stop condition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UCB0TBCNT = 0x0002;		</a:t>
            </a:r>
            <a:r>
              <a:rPr lang="en" sz="800" dirty="0">
                <a:solidFill>
                  <a:srgbClr val="6AA84F"/>
                </a:solidFill>
              </a:rPr>
              <a:t>// UFCI Byte Counter threshold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UCB0CTL1  &amp;= ~UCSWRST;		</a:t>
            </a:r>
            <a:r>
              <a:rPr lang="en" sz="800" dirty="0">
                <a:solidFill>
                  <a:srgbClr val="6AA84F"/>
                </a:solidFill>
              </a:rPr>
              <a:t>// Software reset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UCB0CTL1 |= UCTXSTT + UCTR;	</a:t>
            </a:r>
            <a:r>
              <a:rPr lang="en" sz="800" dirty="0" smtClean="0"/>
              <a:t>	</a:t>
            </a:r>
            <a:r>
              <a:rPr lang="en" sz="800" dirty="0" smtClean="0">
                <a:solidFill>
                  <a:srgbClr val="6AA84F"/>
                </a:solidFill>
              </a:rPr>
              <a:t>// </a:t>
            </a:r>
            <a:r>
              <a:rPr lang="en" sz="800" dirty="0">
                <a:solidFill>
                  <a:srgbClr val="6AA84F"/>
                </a:solidFill>
              </a:rPr>
              <a:t>Start i2c write operation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while(!(UCB0IFG &amp; UCTXIFG0));	</a:t>
            </a:r>
            <a:r>
              <a:rPr lang="en" sz="800" dirty="0" smtClean="0"/>
              <a:t>	</a:t>
            </a:r>
            <a:r>
              <a:rPr lang="en" sz="800" dirty="0" smtClean="0">
                <a:solidFill>
                  <a:srgbClr val="6AA84F"/>
                </a:solidFill>
              </a:rPr>
              <a:t>// </a:t>
            </a:r>
            <a:r>
              <a:rPr lang="en" sz="800" dirty="0">
                <a:solidFill>
                  <a:srgbClr val="6AA84F"/>
                </a:solidFill>
              </a:rPr>
              <a:t>Wait for TX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</a:t>
            </a:r>
            <a:r>
              <a:rPr lang="en" sz="800" dirty="0" smtClean="0"/>
              <a:t>	UCB0TXBUF </a:t>
            </a:r>
            <a:r>
              <a:rPr lang="en" sz="800" dirty="0"/>
              <a:t>= TxAddr[0];	</a:t>
            </a:r>
            <a:r>
              <a:rPr lang="en" sz="800" dirty="0">
                <a:solidFill>
                  <a:srgbClr val="6AA84F"/>
                </a:solidFill>
              </a:rPr>
              <a:t>// Assign Buffer To MSB of  Address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while(!(UCB0IFG &amp; UCTXIFG0));         	</a:t>
            </a:r>
            <a:r>
              <a:rPr lang="en" sz="800" dirty="0" smtClean="0"/>
              <a:t>	</a:t>
            </a:r>
            <a:r>
              <a:rPr lang="en" sz="800" dirty="0" smtClean="0">
                <a:solidFill>
                  <a:srgbClr val="6AA84F"/>
                </a:solidFill>
              </a:rPr>
              <a:t>// </a:t>
            </a:r>
            <a:r>
              <a:rPr lang="en" sz="800" dirty="0">
                <a:solidFill>
                  <a:srgbClr val="6AA84F"/>
                </a:solidFill>
              </a:rPr>
              <a:t>Wait for TX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	UCB0TXBUF = TxAddr[1];  	</a:t>
            </a:r>
            <a:r>
              <a:rPr lang="en" sz="800" dirty="0">
                <a:solidFill>
                  <a:srgbClr val="6AA84F"/>
                </a:solidFill>
              </a:rPr>
              <a:t>// Assign Buffer to LSB of Address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while(!(UCB0IFG &amp; UCBCNTIFG));  	</a:t>
            </a:r>
            <a:r>
              <a:rPr lang="en" sz="800" dirty="0" smtClean="0"/>
              <a:t>	</a:t>
            </a:r>
            <a:r>
              <a:rPr lang="en" sz="800" dirty="0" smtClean="0">
                <a:solidFill>
                  <a:srgbClr val="6AA84F"/>
                </a:solidFill>
              </a:rPr>
              <a:t>// </a:t>
            </a:r>
            <a:r>
              <a:rPr lang="en" sz="800" dirty="0">
                <a:solidFill>
                  <a:srgbClr val="6AA84F"/>
                </a:solidFill>
              </a:rPr>
              <a:t>Wait for biyte counter of interupt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	UCB0CTL1 &amp;= ~UCTR; 	</a:t>
            </a:r>
            <a:r>
              <a:rPr lang="en" sz="800" dirty="0">
                <a:solidFill>
                  <a:srgbClr val="6AA84F"/>
                </a:solidFill>
              </a:rPr>
              <a:t>// I2C read operation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UCB0CTL1 |= UCTXSTT; 		</a:t>
            </a:r>
            <a:r>
              <a:rPr lang="en" sz="800" dirty="0">
                <a:solidFill>
                  <a:srgbClr val="6AA84F"/>
                </a:solidFill>
              </a:rPr>
              <a:t>// Repeated start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while(!(UCB0IFG &amp; UCRXIFG0));      	</a:t>
            </a:r>
            <a:r>
              <a:rPr lang="en" sz="800" dirty="0" smtClean="0"/>
              <a:t>	</a:t>
            </a:r>
            <a:r>
              <a:rPr lang="en" sz="800" dirty="0" smtClean="0">
                <a:solidFill>
                  <a:srgbClr val="6AA84F"/>
                </a:solidFill>
              </a:rPr>
              <a:t>// </a:t>
            </a:r>
            <a:r>
              <a:rPr lang="en" sz="800" dirty="0">
                <a:solidFill>
                  <a:srgbClr val="6AA84F"/>
                </a:solidFill>
              </a:rPr>
              <a:t>Wait for RX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	RxData[0] = UCB0RXBUF; 	</a:t>
            </a:r>
            <a:r>
              <a:rPr lang="en" sz="800" dirty="0">
                <a:solidFill>
                  <a:srgbClr val="6AA84F"/>
                </a:solidFill>
              </a:rPr>
              <a:t>// Assign MSB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UCB0CTLW0 |= UCTXSTP; 		</a:t>
            </a:r>
            <a:r>
              <a:rPr lang="en" sz="800" dirty="0">
                <a:solidFill>
                  <a:srgbClr val="6AA84F"/>
                </a:solidFill>
              </a:rPr>
              <a:t>// Send stop after next RX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while(!(UCB0IFG &amp; UCRXIFG0));  	</a:t>
            </a:r>
            <a:r>
              <a:rPr lang="en" sz="800" dirty="0" smtClean="0"/>
              <a:t>	</a:t>
            </a:r>
            <a:r>
              <a:rPr lang="en" sz="800" dirty="0" smtClean="0">
                <a:solidFill>
                  <a:srgbClr val="6AA84F"/>
                </a:solidFill>
              </a:rPr>
              <a:t>// </a:t>
            </a:r>
            <a:r>
              <a:rPr lang="en" sz="800" dirty="0">
                <a:solidFill>
                  <a:srgbClr val="6AA84F"/>
                </a:solidFill>
              </a:rPr>
              <a:t>Wait for RX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	RxData[1] = UCB0RXBUF; 	</a:t>
            </a:r>
            <a:r>
              <a:rPr lang="en" sz="800" dirty="0">
                <a:solidFill>
                  <a:srgbClr val="6AA84F"/>
                </a:solidFill>
              </a:rPr>
              <a:t>// Assign LSB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while (!(UCB0IFG &amp; UCSTPIFG)); </a:t>
            </a:r>
            <a:r>
              <a:rPr lang="en" sz="800" dirty="0">
                <a:solidFill>
                  <a:srgbClr val="6AA84F"/>
                </a:solidFill>
              </a:rPr>
              <a:t> 	</a:t>
            </a:r>
            <a:r>
              <a:rPr lang="en" sz="800" dirty="0" smtClean="0">
                <a:solidFill>
                  <a:srgbClr val="6AA84F"/>
                </a:solidFill>
              </a:rPr>
              <a:t>	// </a:t>
            </a:r>
            <a:r>
              <a:rPr lang="en" sz="800" dirty="0">
                <a:solidFill>
                  <a:srgbClr val="6AA84F"/>
                </a:solidFill>
              </a:rPr>
              <a:t>Ensure stop condition got sent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	UCB0CTL1  |= UCSWRST;   </a:t>
            </a:r>
            <a:r>
              <a:rPr lang="en" sz="800" dirty="0">
                <a:solidFill>
                  <a:srgbClr val="6AA84F"/>
                </a:solidFill>
              </a:rPr>
              <a:t>	// Software Reset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800" dirty="0"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	return RxData[1] &lt;&lt; 8 | RxData[0];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 dirty="0"/>
              <a:t>}</a:t>
            </a:r>
          </a:p>
          <a:p>
            <a:pPr>
              <a:spcBef>
                <a:spcPts val="0"/>
              </a:spcBef>
              <a:buNone/>
            </a:pPr>
            <a:endParaRPr sz="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Test Plans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457200" y="1347474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Unit Testing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Test sensor data being read to MCU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Test NFC data is being sent from MCU to DE0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Test Bluetooth data from DE0 to smartphone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Verify logging ability of DE0 and smartphone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Test smartphone app and functionality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Integration Testing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Test overval data from sensors to smartphone</a:t>
            </a:r>
          </a:p>
          <a:p>
            <a:pPr marL="914400" lvl="1" indent="-38100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Verify correct data logged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Optional features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Inductively power the NFC, MCU, &amp; sensors via power from the NFC antenna when communicating with the receiving board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Add additional sensors</a:t>
            </a:r>
          </a:p>
          <a:p>
            <a:pPr marL="457200" lvl="0" indent="-4191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Join the NFC, MCU, &amp; sensors all on one single circuit board with integrated antenna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Group Members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Mike Pappas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Arial"/>
              <a:buChar char="○"/>
            </a:pPr>
            <a:r>
              <a:rPr lang="en"/>
              <a:t>Sensor connections to MCU and NFC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Nigel Himmelreich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Arial"/>
              <a:buChar char="○"/>
            </a:pPr>
            <a:r>
              <a:rPr lang="en"/>
              <a:t>NFC connection to DE0 and Bluetooth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Eric Anderson</a:t>
            </a:r>
          </a:p>
          <a:p>
            <a:pPr marL="914400" lvl="1" indent="-381000">
              <a:spcBef>
                <a:spcPts val="0"/>
              </a:spcBef>
              <a:buClr>
                <a:schemeClr val="dk2"/>
              </a:buClr>
              <a:buSzPct val="80000"/>
              <a:buFont typeface="Arial"/>
              <a:buChar char="○"/>
            </a:pPr>
            <a:r>
              <a:rPr lang="en"/>
              <a:t>Bluetooth-Android communication, data logging and sensor display application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154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Inspired by a disposable ‘Smart Bandage’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Transmits real time sensor data over NFC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Inductively powered via NFC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Functionality</a:t>
            </a:r>
          </a:p>
        </p:txBody>
      </p:sp>
      <p:sp>
        <p:nvSpPr>
          <p:cNvPr id="51" name="Shape 51"/>
          <p:cNvSpPr txBox="1"/>
          <p:nvPr/>
        </p:nvSpPr>
        <p:spPr>
          <a:xfrm>
            <a:off x="457200" y="2846425"/>
            <a:ext cx="6168899" cy="188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3000">
                <a:solidFill>
                  <a:schemeClr val="dk2"/>
                </a:solidFill>
              </a:rPr>
              <a:t>Transfers NFC data to Bluetooth for constant monitoring via DE0</a:t>
            </a:r>
          </a:p>
          <a:p>
            <a:pPr marL="457200" lvl="0" indent="-419100" rtl="0">
              <a:spcBef>
                <a:spcPts val="60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3000">
                <a:solidFill>
                  <a:schemeClr val="dk2"/>
                </a:solidFill>
              </a:rPr>
              <a:t>Data logging/display on Android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52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64200" y="2806025"/>
            <a:ext cx="1922599" cy="1922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Design - Hardware</a:t>
            </a:r>
          </a:p>
        </p:txBody>
      </p:sp>
      <p:pic>
        <p:nvPicPr>
          <p:cNvPr id="58" name="Shape 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32642"/>
            <a:ext cx="9143999" cy="37914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4400"/>
              <a:t>Design - Sensor Connections</a:t>
            </a:r>
          </a:p>
        </p:txBody>
      </p:sp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3155" y="1403987"/>
            <a:ext cx="7277693" cy="3578324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Shape 65"/>
          <p:cNvSpPr txBox="1"/>
          <p:nvPr/>
        </p:nvSpPr>
        <p:spPr>
          <a:xfrm>
            <a:off x="6542850" y="4612700"/>
            <a:ext cx="1667999" cy="36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As of Feb 8, 2015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Design - Software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 b="1"/>
              <a:t>MCU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Gather sensor data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Package into NDEF (NFC data format) and send</a:t>
            </a: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 b="1"/>
              <a:t>DE0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Read from NFC and log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Send data over Bluetooth</a:t>
            </a: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 b="1"/>
              <a:t>Smartphone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Read current sensor data</a:t>
            </a:r>
          </a:p>
          <a:p>
            <a:pPr marL="914400" lvl="1" indent="-38100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Display current and past data graphically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200"/>
              <a:t>Design - Sensor Software Flow Diagram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5527199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Induction power does not allow for idling</a:t>
            </a:r>
          </a:p>
          <a:p>
            <a:pPr marL="457200" lvl="0" indent="-4191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Power on -&gt; Initialize -&gt; Perform Read -&gt; Power Off (lose power)</a:t>
            </a:r>
          </a:p>
        </p:txBody>
      </p:sp>
      <p:pic>
        <p:nvPicPr>
          <p:cNvPr id="78" name="Shape 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84360" y="1460500"/>
            <a:ext cx="1616710" cy="3465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Design - Challenges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Induction power - difficult to operate on 100μA. 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Challenging antenna implementation (≃1mm x 1.8mm Schottky diodes with &lt; 0.4V forward voltage)</a:t>
            </a:r>
          </a:p>
          <a:p>
            <a:pPr marL="457200" lvl="0" indent="-4191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NFC to DE0 communication - minimal resources available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Design - Calculations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Antenna Design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dirty="0"/>
              <a:t> 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800" dirty="0"/>
              <a:t>where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800" dirty="0"/>
              <a:t>a = (ri + ro)/2 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800" dirty="0"/>
              <a:t>b = ro – ri 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800" dirty="0"/>
              <a:t>ri = Inner radius of the spiral 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800" dirty="0"/>
              <a:t>ro = Outer radius of the spiral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800" dirty="0"/>
              <a:t>N = number of turns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91" name="Shape 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80975" y="1518274"/>
            <a:ext cx="3716724" cy="1526324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/>
          <p:nvPr/>
        </p:nvSpPr>
        <p:spPr>
          <a:xfrm>
            <a:off x="5505325" y="2546925"/>
            <a:ext cx="532199" cy="397200"/>
          </a:xfrm>
          <a:prstGeom prst="flowChartAlternateProcess">
            <a:avLst/>
          </a:prstGeom>
          <a:noFill/>
          <a:ln w="1905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/>
          <p:nvPr/>
        </p:nvSpPr>
        <p:spPr>
          <a:xfrm>
            <a:off x="4880975" y="1550525"/>
            <a:ext cx="915299" cy="996300"/>
          </a:xfrm>
          <a:prstGeom prst="mathMultiply">
            <a:avLst>
              <a:gd name="adj1" fmla="val 23520"/>
            </a:avLst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94" name="Shape 9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1560" y="1922361"/>
            <a:ext cx="3156899" cy="7181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5" name="Shape 95"/>
          <p:cNvGraphicFramePr/>
          <p:nvPr/>
        </p:nvGraphicFramePr>
        <p:xfrm>
          <a:off x="4270350" y="3251950"/>
          <a:ext cx="4416450" cy="1310610"/>
        </p:xfrm>
        <a:graphic>
          <a:graphicData uri="http://schemas.openxmlformats.org/drawingml/2006/table">
            <a:tbl>
              <a:tblPr>
                <a:noFill/>
                <a:tableStyleId>{E17CCA1F-F8D7-4772-94B6-0D060AC5E730}</a:tableStyleId>
              </a:tblPr>
              <a:tblGrid>
                <a:gridCol w="1472150"/>
                <a:gridCol w="1472150"/>
                <a:gridCol w="1472150"/>
              </a:tblGrid>
              <a:tr h="381000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sz="1200" b="1"/>
                        <a:t>Antenna Inductance (f</a:t>
                      </a:r>
                      <a:r>
                        <a:rPr lang="en" sz="1200" b="1" baseline="-25000"/>
                        <a:t>res</a:t>
                      </a:r>
                      <a:r>
                        <a:rPr lang="en" sz="1200" b="1"/>
                        <a:t>~ 13.7MHz)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200" b="1"/>
                        <a:t>Min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200" b="1"/>
                        <a:t>Typical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200" b="1"/>
                        <a:t>Max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3.57 µH (@ Cint = 38.5 pF) 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3.85 µH (@ Cint = 35 pF) 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4.28 µH (@ Cint = 31.5 pF)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rn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Office PowerPoint</Application>
  <PresentationFormat>On-screen Show (16:9)</PresentationFormat>
  <Paragraphs>114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modern</vt:lpstr>
      <vt:lpstr>NFC Sensor System</vt:lpstr>
      <vt:lpstr>Group Members</vt:lpstr>
      <vt:lpstr>Functionality</vt:lpstr>
      <vt:lpstr>Design - Hardware</vt:lpstr>
      <vt:lpstr>Design - Sensor Connections</vt:lpstr>
      <vt:lpstr>Design - Software</vt:lpstr>
      <vt:lpstr>Design - Sensor Software Flow Diagram</vt:lpstr>
      <vt:lpstr>Design - Challenges</vt:lpstr>
      <vt:lpstr>Design - Calculations</vt:lpstr>
      <vt:lpstr>Design - Components</vt:lpstr>
      <vt:lpstr>Code Example - RF430 Read</vt:lpstr>
      <vt:lpstr>Test Plans</vt:lpstr>
      <vt:lpstr>Optional features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NFC Sensor System</dc:title>
  <cp:lastModifiedBy>ECE</cp:lastModifiedBy>
  <cp:revision>1</cp:revision>
  <dcterms:modified xsi:type="dcterms:W3CDTF">2015-02-09T23:08:49Z</dcterms:modified>
</cp:coreProperties>
</file>