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7" r:id="rId10"/>
    <p:sldId id="265" r:id="rId11"/>
    <p:sldId id="264" r:id="rId12"/>
    <p:sldId id="268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15" autoAdjust="0"/>
  </p:normalViewPr>
  <p:slideViewPr>
    <p:cSldViewPr>
      <p:cViewPr>
        <p:scale>
          <a:sx n="110" d="100"/>
          <a:sy n="110" d="100"/>
        </p:scale>
        <p:origin x="-204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BE8F8-61F6-402C-A560-6AB91A17DB3E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88C8-5140-40CB-A4FF-2695D8ECD7A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85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Introduce group members and any parts</a:t>
            </a:r>
            <a:r>
              <a:rPr lang="en-CA" baseline="0" dirty="0" smtClean="0"/>
              <a:t> of project each person has led</a:t>
            </a:r>
          </a:p>
          <a:p>
            <a:r>
              <a:rPr lang="en-CA" baseline="0" dirty="0" smtClean="0"/>
              <a:t>Adam – physical set-up done and a bit of hardware</a:t>
            </a:r>
          </a:p>
          <a:p>
            <a:r>
              <a:rPr lang="en-CA" baseline="0" dirty="0" err="1" smtClean="0"/>
              <a:t>Alix</a:t>
            </a:r>
            <a:r>
              <a:rPr lang="en-CA" baseline="0" dirty="0" smtClean="0"/>
              <a:t> – </a:t>
            </a:r>
            <a:r>
              <a:rPr lang="en-CA" baseline="0" dirty="0" err="1" smtClean="0"/>
              <a:t>vhdl</a:t>
            </a:r>
            <a:r>
              <a:rPr lang="en-CA" baseline="0" dirty="0" smtClean="0"/>
              <a:t> and physical set-up</a:t>
            </a:r>
          </a:p>
          <a:p>
            <a:r>
              <a:rPr lang="en-CA" baseline="0" dirty="0" smtClean="0"/>
              <a:t>Denis – software drivers and image processing (camera)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188C8-5140-40CB-A4FF-2695D8ECD7A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84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39EA75-A14E-49B9-8900-C50DA1696364}" type="datetimeFigureOut">
              <a:rPr lang="en-CA" smtClean="0"/>
              <a:t>10/02/2014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62FC125-0B81-488D-AF89-E87C47078B1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671937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Multi-touch Table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35088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Group 4</a:t>
            </a:r>
          </a:p>
          <a:p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Alix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Krahn</a:t>
            </a:r>
            <a:endParaRPr lang="en-CA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Denis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Lachance</a:t>
            </a:r>
            <a:endParaRPr lang="en-CA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Adam Thomsen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9" y="1705696"/>
            <a:ext cx="8640960" cy="3523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How does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6136" y="1705696"/>
            <a:ext cx="1296145" cy="826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7668344" y="1705697"/>
            <a:ext cx="1265054" cy="826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7668344" y="3081063"/>
            <a:ext cx="1231835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5796135" y="3081225"/>
            <a:ext cx="1296146" cy="7976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3931626" y="3078284"/>
            <a:ext cx="1296145" cy="7976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963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Can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470527"/>
              </p:ext>
            </p:extLst>
          </p:nvPr>
        </p:nvGraphicFramePr>
        <p:xfrm>
          <a:off x="179512" y="1700808"/>
          <a:ext cx="8784976" cy="378561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205172"/>
                <a:gridCol w="6579804"/>
              </a:tblGrid>
              <a:tr h="5940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Copy and threshold</a:t>
                      </a:r>
                      <a:endParaRPr lang="en-CA" sz="2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 comparison per pixel</a:t>
                      </a:r>
                      <a:endParaRPr lang="en-CA" sz="2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Cluster pixels</a:t>
                      </a:r>
                      <a:endParaRPr lang="en-CA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comparisons per pixel for first pass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comparisons per pixel for second pass</a:t>
                      </a:r>
                      <a:endParaRPr lang="en-CA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Calculate centroids</a:t>
                      </a:r>
                      <a:endParaRPr lang="en-CA" sz="2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CA" sz="2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divisions</a:t>
                      </a:r>
                      <a:r>
                        <a:rPr lang="en-CA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CA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and </a:t>
                      </a:r>
                      <a:r>
                        <a:rPr lang="en-CA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0.25%*pixels </a:t>
                      </a:r>
                      <a:r>
                        <a:rPr lang="en-CA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additions for each of up to 10 clusters </a:t>
                      </a:r>
                      <a:endParaRPr lang="en-CA" sz="2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Low-pass filter</a:t>
                      </a:r>
                      <a:endParaRPr lang="en-CA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Two multiplication and two additions for each of 10 points</a:t>
                      </a:r>
                      <a:endParaRPr lang="en-CA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1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Calibrate</a:t>
                      </a:r>
                      <a:endParaRPr lang="en-CA" sz="2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Two multiplications for each of 10 points</a:t>
                      </a:r>
                      <a:endParaRPr lang="en-CA" sz="2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5589240"/>
            <a:ext cx="89530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Total: 19,525,498 </a:t>
            </a:r>
            <a:r>
              <a:rPr lang="en-CA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(comparison, addition, subtraction) </a:t>
            </a:r>
            <a:r>
              <a:rPr lang="en-CA" sz="24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calc</a:t>
            </a:r>
            <a:r>
              <a:rPr lang="en-CA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/s</a:t>
            </a:r>
          </a:p>
          <a:p>
            <a:r>
              <a:rPr lang="en-CA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1,440 (multiplications, divisions)/s</a:t>
            </a:r>
            <a:endParaRPr lang="en-CA" sz="2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60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4096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How does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3728" y="3066181"/>
            <a:ext cx="1296144" cy="7976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22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Data sent to computer by USB 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solidFill>
                  <a:schemeClr val="accent2">
                    <a:lumMod val="50000"/>
                  </a:schemeClr>
                </a:solidFill>
              </a:rPr>
              <a:t>Board </a:t>
            </a:r>
            <a:r>
              <a:rPr lang="en-CA" b="1" dirty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en-CA" b="1" dirty="0" smtClean="0">
                <a:solidFill>
                  <a:schemeClr val="accent2">
                    <a:lumMod val="50000"/>
                  </a:schemeClr>
                </a:solidFill>
              </a:rPr>
              <a:t>Computer Data Rate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For </a:t>
            </a:r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each frame sent by the webcam, data for ten touch points is sent to the computer. 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Each </a:t>
            </a:r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touch point contains three integers: an x location, a y location, and the size of the touch point. Therefore, the data rate 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is: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24Hz </a:t>
            </a:r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* (3*10*4Bytes + 4Byte header) = 2976B/s</a:t>
            </a:r>
          </a:p>
          <a:p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2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Hardware Diagram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48883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0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Test Plan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Software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Unit tests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Integration tests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Test image frames and real image frames to test image processing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Testing FIFO buffer overrun and underrun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Maximum performance using fake data sources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Memory 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leaks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Webcam Infrared Tracking</a:t>
            </a: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Ability to visually track touches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Hardware controllers</a:t>
            </a:r>
          </a:p>
          <a:p>
            <a:pPr lvl="1"/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Testbench</a:t>
            </a:r>
            <a:endParaRPr lang="en-CA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Basic functionality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Integration and functional testing</a:t>
            </a: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Testing strict functionality, upper and lower bounds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Performance and calibration</a:t>
            </a: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Response </a:t>
            </a:r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time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Pressure of touch required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Any noise</a:t>
            </a:r>
          </a:p>
          <a:p>
            <a:pPr lvl="1"/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Recognition of 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gestures</a:t>
            </a: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Resolution</a:t>
            </a:r>
          </a:p>
          <a:p>
            <a:pPr lvl="1"/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Calibration: spatial and pressure required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5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What’s special?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Unique peripherals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Using common I/O – USB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Debug and calibration modes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Digital Signal Processing</a:t>
            </a:r>
          </a:p>
          <a:p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1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What does it do?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Multi-touch interface to control software and applications</a:t>
            </a:r>
          </a:p>
          <a:p>
            <a:r>
              <a:rPr lang="en-CA" dirty="0" smtClean="0"/>
              <a:t>Intuitive, natural gestures and natural interface to use computer</a:t>
            </a:r>
          </a:p>
          <a:p>
            <a:r>
              <a:rPr lang="en-CA" dirty="0" smtClean="0"/>
              <a:t>Useful for collaboration and learning, particularly with children and people who are disabled</a:t>
            </a:r>
          </a:p>
          <a:p>
            <a:endParaRPr lang="en-CA" dirty="0"/>
          </a:p>
          <a:p>
            <a:r>
              <a:rPr lang="en-CA" dirty="0" smtClean="0"/>
              <a:t>IT’S COOL, YO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845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481493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How does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772816"/>
            <a:ext cx="1296144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722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Infrared Touch Event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2050" name="Picture 2" descr="https://lh6.googleusercontent.com/ybvV7VWM2bE3A8Vh2L3s5GrmtRoQrqnyeONd6dpgHzGlekJNst7dNwyC0XlRrIgrtn4IcKG7odgjeFfsXNBrnomIjMM1MerAix1L0cPU-mJ-Z-68B5j0XTID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18205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0152" y="4365104"/>
            <a:ext cx="165618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75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4096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How does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1738900"/>
            <a:ext cx="1368152" cy="8260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040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Picture Captured by USB Camera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060848"/>
            <a:ext cx="4231291" cy="3461965"/>
          </a:xfrm>
        </p:spPr>
      </p:pic>
    </p:spTree>
    <p:extLst>
      <p:ext uri="{BB962C8B-B14F-4D97-AF65-F5344CB8AC3E}">
        <p14:creationId xmlns:p14="http://schemas.microsoft.com/office/powerpoint/2010/main" val="3467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772816"/>
            <a:ext cx="8568951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How does it do it?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7945" y="1754438"/>
            <a:ext cx="1296144" cy="8104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040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Picture sent over USB to DE2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132856"/>
            <a:ext cx="6827914" cy="2859038"/>
          </a:xfrm>
        </p:spPr>
      </p:pic>
    </p:spTree>
    <p:extLst>
      <p:ext uri="{BB962C8B-B14F-4D97-AF65-F5344CB8AC3E}">
        <p14:creationId xmlns:p14="http://schemas.microsoft.com/office/powerpoint/2010/main" val="348030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2">
                    <a:lumMod val="50000"/>
                  </a:schemeClr>
                </a:solidFill>
              </a:rPr>
              <a:t>Picture sent over USB to DE2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>
                <a:solidFill>
                  <a:schemeClr val="accent2">
                    <a:lumMod val="50000"/>
                  </a:schemeClr>
                </a:solidFill>
              </a:rPr>
              <a:t>Webcam to </a:t>
            </a:r>
            <a:r>
              <a:rPr lang="en-CA" b="1" dirty="0" smtClean="0">
                <a:solidFill>
                  <a:schemeClr val="accent2">
                    <a:lumMod val="50000"/>
                  </a:schemeClr>
                </a:solidFill>
              </a:rPr>
              <a:t>Board Data Rate</a:t>
            </a:r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Data rate (measured on computer) ~0.7MB/s</a:t>
            </a:r>
            <a:endParaRPr lang="en-CA" dirty="0"/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Below the data rate max for the USB (1.5MB/s)</a:t>
            </a:r>
            <a:endParaRPr lang="en-C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163</TotalTime>
  <Words>414</Words>
  <Application>Microsoft Office PowerPoint</Application>
  <PresentationFormat>On-screen Show (4:3)</PresentationFormat>
  <Paragraphs>75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Executive</vt:lpstr>
      <vt:lpstr>Multi-touch Table</vt:lpstr>
      <vt:lpstr>What does it do?</vt:lpstr>
      <vt:lpstr>How does it do it?</vt:lpstr>
      <vt:lpstr>Infrared Touch Event</vt:lpstr>
      <vt:lpstr>How does it do it?</vt:lpstr>
      <vt:lpstr>Picture Captured by USB Camera</vt:lpstr>
      <vt:lpstr>How does it do it?</vt:lpstr>
      <vt:lpstr>Picture sent over USB to DE2</vt:lpstr>
      <vt:lpstr>Picture sent over USB to DE2</vt:lpstr>
      <vt:lpstr>How does it do it?</vt:lpstr>
      <vt:lpstr>Can it do it?</vt:lpstr>
      <vt:lpstr>How does it do it?</vt:lpstr>
      <vt:lpstr>Data sent to computer by USB </vt:lpstr>
      <vt:lpstr>Hardware Diagram</vt:lpstr>
      <vt:lpstr>Test Plan</vt:lpstr>
      <vt:lpstr>What’s special?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Multi-touch Table</dc:title>
  <dc:creator>Alix</dc:creator>
  <cp:lastModifiedBy>Alix</cp:lastModifiedBy>
  <cp:revision>12</cp:revision>
  <dcterms:created xsi:type="dcterms:W3CDTF">2014-02-08T21:00:25Z</dcterms:created>
  <dcterms:modified xsi:type="dcterms:W3CDTF">2014-02-11T05:55:44Z</dcterms:modified>
</cp:coreProperties>
</file>