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1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5" name="Shape 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1" name="Shape 1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7" name="Shape 1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8" name="Shape 18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6" name="Shape 1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9" name="Shape 1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60" name="Shape 60"/>
          <p:cNvGrpSpPr/>
          <p:nvPr/>
        </p:nvGrpSpPr>
        <p:grpSpPr>
          <a:xfrm>
            <a:off y="1334226" x="-11"/>
            <a:ext cy="4116299" cx="7314320"/>
            <a:chOff y="1378676" x="-11"/>
            <a:chExt cy="4116299" cx="7314320"/>
          </a:xfrm>
        </p:grpSpPr>
        <p:sp>
          <p:nvSpPr>
            <p:cNvPr id="61" name="Shape 61"/>
            <p:cNvSpPr/>
            <p:nvPr/>
          </p:nvSpPr>
          <p:spPr>
            <a:xfrm flipH="1">
              <a:off y="1378676" x="-11"/>
              <a:ext cy="4116299" cx="187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62" name="Shape 62"/>
            <p:cNvSpPr/>
            <p:nvPr/>
          </p:nvSpPr>
          <p:spPr>
            <a:xfrm flipH="1">
              <a:off y="1378676" x="187809"/>
              <a:ext cy="4116299" cx="71264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63" name="Shape 63"/>
          <p:cNvSpPr txBox="1"/>
          <p:nvPr>
            <p:ph type="ctrTitle"/>
          </p:nvPr>
        </p:nvSpPr>
        <p:spPr>
          <a:xfrm>
            <a:off y="2266575" x="685800"/>
            <a:ext cy="1333799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subTitle"/>
          </p:nvPr>
        </p:nvSpPr>
        <p:spPr>
          <a:xfrm>
            <a:off y="3600451" x="685800"/>
            <a:ext cy="900599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66" name="Shape 66"/>
          <p:cNvGrpSpPr/>
          <p:nvPr/>
        </p:nvGrpSpPr>
        <p:grpSpPr>
          <a:xfrm>
            <a:off y="-12188" x="-13"/>
            <a:ext cy="1612601" cx="8005727"/>
            <a:chOff y="-12187" x="-13"/>
            <a:chExt cy="1161900" cx="8005727"/>
          </a:xfrm>
        </p:grpSpPr>
        <p:sp>
          <p:nvSpPr>
            <p:cNvPr id="67" name="Shape 67"/>
            <p:cNvSpPr/>
            <p:nvPr/>
          </p:nvSpPr>
          <p:spPr>
            <a:xfrm flipH="1">
              <a:off y="-12187" x="-13"/>
              <a:ext cy="1161900" cx="187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68" name="Shape 68"/>
            <p:cNvSpPr/>
            <p:nvPr/>
          </p:nvSpPr>
          <p:spPr>
            <a:xfrm flipH="1">
              <a:off y="-12187" x="187715"/>
              <a:ext cy="1161900" cx="78179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69" name="Shape 69"/>
          <p:cNvSpPr txBox="1"/>
          <p:nvPr>
            <p:ph type="title"/>
          </p:nvPr>
        </p:nvSpPr>
        <p:spPr>
          <a:xfrm>
            <a:off y="134801" x="457200"/>
            <a:ext cy="1351799" cx="7315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1704688" x="457200"/>
            <a:ext cy="4840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1pPr>
            <a:lvl2pPr algn="l" rtl="0" indent="-285750" marL="74295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>
                <a:solidFill>
                  <a:schemeClr val="dk2"/>
                </a:solidFill>
              </a:defRPr>
            </a:lvl2pPr>
            <a:lvl3pPr algn="l" rtl="0" indent="-228600" marL="11430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>
                <a:solidFill>
                  <a:schemeClr val="dk2"/>
                </a:solidFill>
              </a:defRPr>
            </a:lvl3pPr>
            <a:lvl4pPr algn="l" rtl="0" indent="-228600" marL="16002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4pPr>
            <a:lvl5pPr algn="l" rtl="0" indent="-228600" marL="20574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>
                <a:solidFill>
                  <a:schemeClr val="dk2"/>
                </a:solidFill>
              </a:defRPr>
            </a:lvl5pPr>
            <a:lvl6pPr algn="l" rtl="0" indent="-228600" marL="25146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>
                <a:solidFill>
                  <a:schemeClr val="dk2"/>
                </a:solidFill>
              </a:defRPr>
            </a:lvl6pPr>
            <a:lvl7pPr algn="l" rtl="0" indent="-228600" marL="29718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7pPr>
            <a:lvl8pPr algn="l" rtl="0" indent="-228600" marL="34290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baseline="0" sz="1800">
                <a:solidFill>
                  <a:schemeClr val="dk2"/>
                </a:solidFill>
              </a:defRPr>
            </a:lvl8pPr>
            <a:lvl9pPr algn="l" rtl="0" indent="-228600" marL="38862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baseline="0" sz="18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idx="1" type="body"/>
          </p:nvPr>
        </p:nvSpPr>
        <p:spPr>
          <a:xfrm>
            <a:off y="1704684" x="456245"/>
            <a:ext cy="4840199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buNone/>
              <a:defRPr sz="1800"/>
            </a:lvl1pPr>
            <a:lvl2pPr rtl="0">
              <a:buNone/>
              <a:defRPr sz="1800"/>
            </a:lvl2pPr>
            <a:lvl3pPr rtl="0">
              <a:buNone/>
              <a:defRPr sz="18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/>
        </p:txBody>
      </p:sp>
      <p:sp>
        <p:nvSpPr>
          <p:cNvPr id="73" name="Shape 73"/>
          <p:cNvSpPr txBox="1"/>
          <p:nvPr>
            <p:ph idx="2" type="body"/>
          </p:nvPr>
        </p:nvSpPr>
        <p:spPr>
          <a:xfrm>
            <a:off y="1704684" x="4648200"/>
            <a:ext cy="4840199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buNone/>
              <a:defRPr sz="1800"/>
            </a:lvl1pPr>
            <a:lvl2pPr rtl="0">
              <a:buNone/>
              <a:defRPr sz="1800"/>
            </a:lvl2pPr>
            <a:lvl3pPr rtl="0">
              <a:buNone/>
              <a:defRPr sz="18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/>
        </p:txBody>
      </p:sp>
      <p:grpSp>
        <p:nvGrpSpPr>
          <p:cNvPr id="74" name="Shape 74"/>
          <p:cNvGrpSpPr/>
          <p:nvPr/>
        </p:nvGrpSpPr>
        <p:grpSpPr>
          <a:xfrm>
            <a:off y="-12188" x="-13"/>
            <a:ext cy="1612601" cx="8005727"/>
            <a:chOff y="-12187" x="-13"/>
            <a:chExt cy="1161900" cx="8005727"/>
          </a:xfrm>
        </p:grpSpPr>
        <p:sp>
          <p:nvSpPr>
            <p:cNvPr id="75" name="Shape 75"/>
            <p:cNvSpPr/>
            <p:nvPr/>
          </p:nvSpPr>
          <p:spPr>
            <a:xfrm flipH="1">
              <a:off y="-12187" x="-13"/>
              <a:ext cy="1161900" cx="1878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76" name="Shape 76"/>
            <p:cNvSpPr/>
            <p:nvPr/>
          </p:nvSpPr>
          <p:spPr>
            <a:xfrm flipH="1">
              <a:off y="-12187" x="187715"/>
              <a:ext cy="1161900" cx="78179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77" name="Shape 77"/>
          <p:cNvSpPr txBox="1"/>
          <p:nvPr>
            <p:ph type="title"/>
          </p:nvPr>
        </p:nvSpPr>
        <p:spPr>
          <a:xfrm>
            <a:off y="134801" x="457200"/>
            <a:ext cy="1351799" cx="7315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79" name="Shape 79"/>
          <p:cNvGrpSpPr/>
          <p:nvPr/>
        </p:nvGrpSpPr>
        <p:grpSpPr>
          <a:xfrm>
            <a:off y="-12188" x="-13"/>
            <a:ext cy="1612601" cx="8005727"/>
            <a:chOff y="-12187" x="-13"/>
            <a:chExt cy="1161900" cx="8005727"/>
          </a:xfrm>
        </p:grpSpPr>
        <p:sp>
          <p:nvSpPr>
            <p:cNvPr id="80" name="Shape 80"/>
            <p:cNvSpPr/>
            <p:nvPr/>
          </p:nvSpPr>
          <p:spPr>
            <a:xfrm flipH="1">
              <a:off y="-12187" x="-13"/>
              <a:ext cy="1161900" cx="1878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81" name="Shape 81"/>
            <p:cNvSpPr/>
            <p:nvPr/>
          </p:nvSpPr>
          <p:spPr>
            <a:xfrm flipH="1">
              <a:off y="-12187" x="187715"/>
              <a:ext cy="1161900" cx="78179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82" name="Shape 82"/>
          <p:cNvSpPr txBox="1"/>
          <p:nvPr>
            <p:ph type="title"/>
          </p:nvPr>
        </p:nvSpPr>
        <p:spPr>
          <a:xfrm>
            <a:off y="134801" x="457200"/>
            <a:ext cy="1351799" cx="7315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/>
        </p:nvSpPr>
        <p:spPr>
          <a:xfrm flipH="1">
            <a:off y="6165014" x="8964665"/>
            <a:ext cy="695100" cx="1878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85" name="Shape 85"/>
          <p:cNvSpPr/>
          <p:nvPr/>
        </p:nvSpPr>
        <p:spPr>
          <a:xfrm flipH="1">
            <a:off y="6165014" x="3866777"/>
            <a:ext cy="695100" cx="50979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6165014" x="3866812"/>
            <a:ext cy="695100" cx="5097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88900" mar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  <a:lvl2pPr rtl="0" indent="88900" mar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2pPr>
            <a:lvl3pPr rtl="0" indent="88900" mar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3pPr>
            <a:lvl4pPr rtl="0" indent="88900" mar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4pPr>
            <a:lvl5pPr rtl="0" indent="88900" mar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5pPr>
            <a:lvl6pPr rtl="0" indent="88900" mar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6pPr>
            <a:lvl7pPr rtl="0" indent="88900" mar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7pPr>
            <a:lvl8pPr rtl="0" indent="88900" mar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8pPr>
            <a:lvl9pPr rtl="0" indent="88900" mar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5" name="Shape 5"/>
          <p:cNvGrpSpPr/>
          <p:nvPr/>
        </p:nvGrpSpPr>
        <p:grpSpPr>
          <a:xfrm>
            <a:off y="-94" x="33867"/>
            <a:ext cy="2810236" cx="3409812"/>
            <a:chOff y="1493" x="0"/>
            <a:chExt cy="2810236" cx="3409812"/>
          </a:xfrm>
        </p:grpSpPr>
        <p:cxnSp>
          <p:nvCxnSpPr>
            <p:cNvPr id="6" name="Shape 6"/>
            <p:cNvCxnSpPr/>
            <p:nvPr/>
          </p:nvCxnSpPr>
          <p:spPr>
            <a:xfrm>
              <a:off y="245542" x="0"/>
              <a:ext cy="1500" cx="3251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y="1407880" x="-1212177"/>
              <a:ext cy="1500" cx="2806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y="474143" x="0"/>
              <a:ext cy="1500" cx="26669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y="702743" x="0"/>
              <a:ext cy="1500" cx="2167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y="931342" x="0"/>
              <a:ext cy="1500" cx="18626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y="1159942" x="0"/>
              <a:ext cy="1500" cx="1490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y="1388542" x="0"/>
              <a:ext cy="1500" cx="12191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y="1617142" x="0"/>
              <a:ext cy="1500" cx="990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y="1845742" x="0"/>
              <a:ext cy="1500" cx="745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y="2074342" x="0"/>
              <a:ext cy="1500" cx="5333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y="2302943" x="0"/>
              <a:ext cy="1500" cx="262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y="1238115" x="-814261"/>
              <a:ext cy="1500" cx="24683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y="1014527" x="-357712"/>
              <a:ext cy="1500" cx="2018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y="887576" x="-853"/>
              <a:ext cy="1500" cx="17639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y="790194" x="326307"/>
              <a:ext cy="1500" cx="15693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y="709726" x="636516"/>
              <a:ext cy="1500" cx="1408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y="603961" x="972228"/>
              <a:ext cy="1500" cx="11967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y="527761" x="1278236"/>
              <a:ext cy="1500" cx="10443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y="440776" x="1590398"/>
              <a:ext cy="1500" cx="879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y="377227" x="1883657"/>
              <a:ext cy="1500" cx="7527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y="292493" x="2198066"/>
              <a:ext cy="1500" cx="583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y="199376" x="2521027"/>
              <a:ext cy="1500" cx="397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y="148627" x="2801688"/>
              <a:ext cy="1500" cx="295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y="102444" x="3079242"/>
              <a:ext cy="1500" cx="201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y="85076" x="3324762"/>
              <a:ext cy="1500" cx="1686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</p:grpSp>
      <p:sp>
        <p:nvSpPr>
          <p:cNvPr id="31" name="Shape 3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794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grpSp>
        <p:nvGrpSpPr>
          <p:cNvPr id="33" name="Shape 33"/>
          <p:cNvGrpSpPr/>
          <p:nvPr/>
        </p:nvGrpSpPr>
        <p:grpSpPr>
          <a:xfrm rot="10800000">
            <a:off y="4047858" x="5734187"/>
            <a:ext cy="2810236" cx="3409812"/>
            <a:chOff y="1493" x="0"/>
            <a:chExt cy="2810236" cx="3409812"/>
          </a:xfrm>
        </p:grpSpPr>
        <p:cxnSp>
          <p:nvCxnSpPr>
            <p:cNvPr id="34" name="Shape 34"/>
            <p:cNvCxnSpPr/>
            <p:nvPr/>
          </p:nvCxnSpPr>
          <p:spPr>
            <a:xfrm>
              <a:off y="245542" x="0"/>
              <a:ext cy="1500" cx="3251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y="1407880" x="-1212177"/>
              <a:ext cy="1500" cx="2806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y="474143" x="0"/>
              <a:ext cy="1500" cx="26669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y="702743" x="0"/>
              <a:ext cy="1500" cx="2167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y="931342" x="0"/>
              <a:ext cy="1500" cx="18626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y="1159942" x="0"/>
              <a:ext cy="1500" cx="1490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y="1388542" x="0"/>
              <a:ext cy="1500" cx="12191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y="1617142" x="0"/>
              <a:ext cy="1500" cx="990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y="1845742" x="0"/>
              <a:ext cy="1500" cx="745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y="2074342" x="0"/>
              <a:ext cy="1500" cx="5333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y="2302943" x="0"/>
              <a:ext cy="1500" cx="262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y="1238115" x="-814261"/>
              <a:ext cy="1500" cx="24683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y="1014527" x="-357712"/>
              <a:ext cy="1500" cx="2018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y="887576" x="-853"/>
              <a:ext cy="1500" cx="17639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y="790194" x="326307"/>
              <a:ext cy="1500" cx="15693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y="709726" x="636516"/>
              <a:ext cy="1500" cx="1408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y="603961" x="972228"/>
              <a:ext cy="1500" cx="11967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y="527761" x="1278236"/>
              <a:ext cy="1500" cx="10443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y="440776" x="1590398"/>
              <a:ext cy="1500" cx="879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y="377227" x="1883657"/>
              <a:ext cy="1500" cx="7527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y="292493" x="2198066"/>
              <a:ext cy="1500" cx="583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y="199376" x="2521027"/>
              <a:ext cy="1500" cx="397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y="148627" x="2801688"/>
              <a:ext cy="1500" cx="295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y="102444" x="3079242"/>
              <a:ext cy="1500" cx="201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y="85076" x="3324762"/>
              <a:ext cy="1500" cx="1686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</p:grp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jp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4"/><Relationship Target="../media/image02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4"/><Relationship Target="../media/image01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4"/><Relationship Target="../media/image06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type="ctrTitle"/>
          </p:nvPr>
        </p:nvSpPr>
        <p:spPr>
          <a:xfrm>
            <a:off y="2266575" x="685800"/>
            <a:ext cy="1333799" cx="6400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G14 Autonomous Rover</a:t>
            </a:r>
          </a:p>
          <a:p>
            <a:pPr>
              <a:buNone/>
            </a:pPr>
            <a:r>
              <a:rPr sz="1800" lang="en"/>
              <a:t>Wall Avoiding Robot</a:t>
            </a:r>
          </a:p>
        </p:txBody>
      </p:sp>
      <p:sp>
        <p:nvSpPr>
          <p:cNvPr id="90" name="Shape 90"/>
          <p:cNvSpPr txBox="1"/>
          <p:nvPr>
            <p:ph idx="1" type="subTitle"/>
          </p:nvPr>
        </p:nvSpPr>
        <p:spPr>
          <a:xfrm>
            <a:off y="3600451" x="685800"/>
            <a:ext cy="900599" cx="6400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Mikael Rouhiainen</a:t>
            </a:r>
          </a:p>
          <a:p>
            <a:pPr>
              <a:buNone/>
            </a:pPr>
            <a:r>
              <a:rPr lang="en"/>
              <a:t>Peter Hu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y="179000" x="206775"/>
            <a:ext cy="1021499" cx="74798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Operation Code </a:t>
            </a:r>
          </a:p>
        </p:txBody>
      </p:sp>
      <p:sp>
        <p:nvSpPr>
          <p:cNvPr id="174" name="Shape 174"/>
          <p:cNvSpPr/>
          <p:nvPr/>
        </p:nvSpPr>
        <p:spPr>
          <a:xfrm>
            <a:off y="1685311" x="94946"/>
            <a:ext cy="5105663" cx="895410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9" name="Shape 179"/>
          <p:cNvSpPr txBox="1"/>
          <p:nvPr>
            <p:ph type="title"/>
          </p:nvPr>
        </p:nvSpPr>
        <p:spPr>
          <a:xfrm>
            <a:off y="134801" x="457200"/>
            <a:ext cy="11279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Test Plan</a:t>
            </a:r>
          </a:p>
        </p:txBody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y="2050772" x="457200"/>
            <a:ext cy="41466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400" lang="en"/>
              <a:t>	 	 	 	</a:t>
            </a:r>
          </a:p>
          <a:p>
            <a:pPr rtl="0" lvl="0">
              <a:buNone/>
            </a:pPr>
            <a:r>
              <a:rPr sz="3000" lang="en"/>
              <a:t>-Iterative testing of all peripherals individually</a:t>
            </a:r>
          </a:p>
          <a:p>
            <a:r>
              <a:t/>
            </a:r>
          </a:p>
          <a:p>
            <a:pPr rtl="0" lvl="0">
              <a:buNone/>
            </a:pPr>
            <a:r>
              <a:rPr sz="3000" lang="en"/>
              <a:t>-Work up to integration in full system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4" name="Shape 1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5" name="Shape 185"/>
          <p:cNvSpPr txBox="1"/>
          <p:nvPr>
            <p:ph type="title"/>
          </p:nvPr>
        </p:nvSpPr>
        <p:spPr>
          <a:xfrm>
            <a:off y="235501" x="367700"/>
            <a:ext cy="12158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Major Challenges &amp; Optional Features </a:t>
            </a:r>
          </a:p>
        </p:txBody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y="2143767" x="457200"/>
            <a:ext cy="4401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Versatile navigation</a:t>
            </a:r>
          </a:p>
          <a:p>
            <a:r>
              <a:t/>
            </a:r>
          </a:p>
          <a:p>
            <a:pPr lvl="0" indent="-342900" marL="457200">
              <a:buClr>
                <a:schemeClr val="dk2"/>
              </a:buClr>
              <a:buSzPct val="99999"/>
              <a:buFont typeface="Arial"/>
              <a:buChar char="•"/>
            </a:pPr>
            <a:r>
              <a:rPr sz="3000" lang="en"/>
              <a:t>Path Memory Optimization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y="1704688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- Building a robot requires a general knowledge of software, electrical/hardware, and mechanics; good challenge</a:t>
            </a:r>
          </a:p>
          <a:p>
            <a:pPr rtl="0" lvl="0">
              <a:buNone/>
            </a:pPr>
            <a:r>
              <a:rPr sz="2400" lang="en"/>
              <a:t>- We both have a great interest in robotics</a:t>
            </a:r>
          </a:p>
          <a:p>
            <a:pPr>
              <a:buNone/>
            </a:pPr>
            <a:r>
              <a:rPr sz="2400" lang="en"/>
              <a:t>- Builds on experience that could be beneficial in a digital world</a:t>
            </a:r>
          </a:p>
        </p:txBody>
      </p:sp>
      <p:sp>
        <p:nvSpPr>
          <p:cNvPr id="96" name="Shape 96"/>
          <p:cNvSpPr txBox="1"/>
          <p:nvPr>
            <p:ph type="title"/>
          </p:nvPr>
        </p:nvSpPr>
        <p:spPr>
          <a:xfrm>
            <a:off y="134801" x="457200"/>
            <a:ext cy="13517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Why we decided on a robot?	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y="134801" x="457200"/>
            <a:ext cy="1027200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Functionality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1704688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- 3 IR sensors to aid in navigation</a:t>
            </a:r>
          </a:p>
          <a:p>
            <a:pPr rtl="0" lvl="0">
              <a:buNone/>
            </a:pPr>
            <a:r>
              <a:rPr sz="2400" lang="en"/>
              <a:t>- Digital compass for rover direction awareness</a:t>
            </a:r>
          </a:p>
          <a:p>
            <a:pPr rtl="0" lvl="0">
              <a:buNone/>
            </a:pPr>
            <a:r>
              <a:rPr sz="2400" lang="en"/>
              <a:t>- After maze completion, the robot uses its memory to return to the beginning of the maze</a:t>
            </a:r>
          </a:p>
          <a:p>
            <a:pPr>
              <a:buNone/>
            </a:pPr>
            <a:r>
              <a:rPr sz="2400" lang="en"/>
              <a:t>- Option for manual control, robot controlled via keyboard and WiFi connection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y="134801" x="457200"/>
            <a:ext cy="10160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Maze types</a:t>
            </a:r>
          </a:p>
        </p:txBody>
      </p:sp>
      <p:cxnSp>
        <p:nvCxnSpPr>
          <p:cNvPr id="108" name="Shape 108"/>
          <p:cNvCxnSpPr/>
          <p:nvPr/>
        </p:nvCxnSpPr>
        <p:spPr>
          <a:xfrm>
            <a:off y="2146775" x="738250"/>
            <a:ext cy="4264499" cx="38700"/>
          </a:xfrm>
          <a:prstGeom prst="straightConnector1">
            <a:avLst/>
          </a:prstGeom>
          <a:noFill/>
          <a:ln w="11430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09" name="Shape 109"/>
          <p:cNvCxnSpPr/>
          <p:nvPr/>
        </p:nvCxnSpPr>
        <p:spPr>
          <a:xfrm>
            <a:off y="2127350" x="3467850"/>
            <a:ext cy="4254600" cx="38700"/>
          </a:xfrm>
          <a:prstGeom prst="straightConnector1">
            <a:avLst/>
          </a:prstGeom>
          <a:noFill/>
          <a:ln w="11430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10" name="Shape 110"/>
          <p:cNvCxnSpPr/>
          <p:nvPr/>
        </p:nvCxnSpPr>
        <p:spPr>
          <a:xfrm>
            <a:off y="4487825" x="777100"/>
            <a:ext cy="9599" cx="825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11" name="Shape 111"/>
          <p:cNvCxnSpPr/>
          <p:nvPr/>
        </p:nvCxnSpPr>
        <p:spPr>
          <a:xfrm rot="10800000" flipH="1">
            <a:off y="3526074" x="1641650"/>
            <a:ext cy="19500" cx="1816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12" name="Shape 112"/>
          <p:cNvCxnSpPr/>
          <p:nvPr/>
        </p:nvCxnSpPr>
        <p:spPr>
          <a:xfrm>
            <a:off y="5478625" x="1806775"/>
            <a:ext cy="0" cx="777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13" name="Shape 113"/>
          <p:cNvCxnSpPr/>
          <p:nvPr/>
        </p:nvCxnSpPr>
        <p:spPr>
          <a:xfrm rot="10800000" flipH="1">
            <a:off y="2146699" x="767400"/>
            <a:ext cy="19500" cx="2681100"/>
          </a:xfrm>
          <a:prstGeom prst="straightConnector1">
            <a:avLst/>
          </a:prstGeom>
          <a:noFill/>
          <a:ln w="11430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14" name="Shape 114"/>
          <p:cNvCxnSpPr/>
          <p:nvPr/>
        </p:nvCxnSpPr>
        <p:spPr>
          <a:xfrm>
            <a:off y="5536900" x="7062000"/>
            <a:ext cy="874199" cx="19199"/>
          </a:xfrm>
          <a:prstGeom prst="straightConnector1">
            <a:avLst/>
          </a:prstGeom>
          <a:noFill/>
          <a:ln w="11430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15" name="Shape 115"/>
          <p:cNvCxnSpPr/>
          <p:nvPr/>
        </p:nvCxnSpPr>
        <p:spPr>
          <a:xfrm>
            <a:off y="5488350" x="7858525"/>
            <a:ext cy="961800" cx="29100"/>
          </a:xfrm>
          <a:prstGeom prst="straightConnector1">
            <a:avLst/>
          </a:prstGeom>
          <a:noFill/>
          <a:ln w="11430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16" name="Shape 116"/>
          <p:cNvCxnSpPr/>
          <p:nvPr/>
        </p:nvCxnSpPr>
        <p:spPr>
          <a:xfrm>
            <a:off y="5527200" x="7877950"/>
            <a:ext cy="9599" cx="660600"/>
          </a:xfrm>
          <a:prstGeom prst="straightConnector1">
            <a:avLst/>
          </a:prstGeom>
          <a:noFill/>
          <a:ln w="11430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17" name="Shape 117"/>
          <p:cNvCxnSpPr/>
          <p:nvPr/>
        </p:nvCxnSpPr>
        <p:spPr>
          <a:xfrm rot="10800000">
            <a:off y="4837650" x="8538424"/>
            <a:ext cy="728399" cx="19500"/>
          </a:xfrm>
          <a:prstGeom prst="straightConnector1">
            <a:avLst/>
          </a:prstGeom>
          <a:noFill/>
          <a:ln w="11430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18" name="Shape 118"/>
          <p:cNvCxnSpPr/>
          <p:nvPr/>
        </p:nvCxnSpPr>
        <p:spPr>
          <a:xfrm flipH="1">
            <a:off y="4847225" x="6372324"/>
            <a:ext cy="19500" cx="2175900"/>
          </a:xfrm>
          <a:prstGeom prst="straightConnector1">
            <a:avLst/>
          </a:prstGeom>
          <a:noFill/>
          <a:ln w="11430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19" name="Shape 119"/>
          <p:cNvCxnSpPr/>
          <p:nvPr/>
        </p:nvCxnSpPr>
        <p:spPr>
          <a:xfrm rot="10800000">
            <a:off y="5575875" x="5653424"/>
            <a:ext cy="9599" cx="1428000"/>
          </a:xfrm>
          <a:prstGeom prst="straightConnector1">
            <a:avLst/>
          </a:prstGeom>
          <a:noFill/>
          <a:ln w="11430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20" name="Shape 120"/>
          <p:cNvCxnSpPr/>
          <p:nvPr/>
        </p:nvCxnSpPr>
        <p:spPr>
          <a:xfrm rot="10800000">
            <a:off y="3059775" x="5536974"/>
            <a:ext cy="2525699" cx="58200"/>
          </a:xfrm>
          <a:prstGeom prst="straightConnector1">
            <a:avLst/>
          </a:prstGeom>
          <a:noFill/>
          <a:ln w="11430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21" name="Shape 121"/>
          <p:cNvCxnSpPr/>
          <p:nvPr/>
        </p:nvCxnSpPr>
        <p:spPr>
          <a:xfrm rot="10800000">
            <a:off y="3700850" x="6401374"/>
            <a:ext cy="1165799" cx="19500"/>
          </a:xfrm>
          <a:prstGeom prst="straightConnector1">
            <a:avLst/>
          </a:prstGeom>
          <a:noFill/>
          <a:ln w="11430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22" name="Shape 122"/>
          <p:cNvCxnSpPr/>
          <p:nvPr/>
        </p:nvCxnSpPr>
        <p:spPr>
          <a:xfrm rot="10800000" flipH="1">
            <a:off y="3700924" x="6420875"/>
            <a:ext cy="19500" cx="1117199"/>
          </a:xfrm>
          <a:prstGeom prst="straightConnector1">
            <a:avLst/>
          </a:prstGeom>
          <a:noFill/>
          <a:ln w="11430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23" name="Shape 123"/>
          <p:cNvCxnSpPr/>
          <p:nvPr/>
        </p:nvCxnSpPr>
        <p:spPr>
          <a:xfrm rot="10800000" flipH="1">
            <a:off y="3050074" x="5556350"/>
            <a:ext cy="19500" cx="1282199"/>
          </a:xfrm>
          <a:prstGeom prst="straightConnector1">
            <a:avLst/>
          </a:prstGeom>
          <a:noFill/>
          <a:ln w="11430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24" name="Shape 124"/>
          <p:cNvCxnSpPr/>
          <p:nvPr/>
        </p:nvCxnSpPr>
        <p:spPr>
          <a:xfrm rot="10800000">
            <a:off y="2059174" x="6789949"/>
            <a:ext cy="990900" cx="48600"/>
          </a:xfrm>
          <a:prstGeom prst="straightConnector1">
            <a:avLst/>
          </a:prstGeom>
          <a:noFill/>
          <a:ln w="11430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25" name="Shape 125"/>
          <p:cNvCxnSpPr/>
          <p:nvPr/>
        </p:nvCxnSpPr>
        <p:spPr>
          <a:xfrm rot="10800000">
            <a:off y="2136949" x="7528174"/>
            <a:ext cy="1583400" cx="58500"/>
          </a:xfrm>
          <a:prstGeom prst="straightConnector1">
            <a:avLst/>
          </a:prstGeom>
          <a:noFill/>
          <a:ln w="11430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26" name="Shape 126"/>
          <p:cNvCxnSpPr/>
          <p:nvPr/>
        </p:nvCxnSpPr>
        <p:spPr>
          <a:xfrm>
            <a:off y="2088475" x="6770575"/>
            <a:ext cy="9599" cx="777000"/>
          </a:xfrm>
          <a:prstGeom prst="straightConnector1">
            <a:avLst/>
          </a:prstGeom>
          <a:noFill/>
          <a:ln w="11430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y="134801" x="457200"/>
            <a:ext cy="10832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Hardware Block diagram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1704688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33" name="Shape 133"/>
          <p:cNvSpPr/>
          <p:nvPr/>
        </p:nvSpPr>
        <p:spPr>
          <a:xfrm>
            <a:off y="1778197" x="460832"/>
            <a:ext cy="4693181" cx="822233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cxnSp>
        <p:nvCxnSpPr>
          <p:cNvPr id="134" name="Shape 134"/>
          <p:cNvCxnSpPr/>
          <p:nvPr/>
        </p:nvCxnSpPr>
        <p:spPr>
          <a:xfrm rot="10800000" flipH="1">
            <a:off y="3681724" x="5649750"/>
            <a:ext cy="894000" cx="1013999"/>
          </a:xfrm>
          <a:prstGeom prst="straightConnector1">
            <a:avLst/>
          </a:prstGeom>
          <a:noFill/>
          <a:ln w="9525" cap="flat">
            <a:solidFill>
              <a:srgbClr val="6D9EEB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35" name="Shape 135"/>
          <p:cNvSpPr/>
          <p:nvPr/>
        </p:nvSpPr>
        <p:spPr>
          <a:xfrm>
            <a:off y="3351200" x="6663825"/>
            <a:ext cy="670199" cx="1573500"/>
          </a:xfrm>
          <a:prstGeom prst="rect">
            <a:avLst/>
          </a:prstGeom>
          <a:solidFill>
            <a:srgbClr val="CFE2F3"/>
          </a:solidFill>
          <a:ln w="19050" cap="flat">
            <a:solidFill>
              <a:srgbClr val="6D9EEB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lang="en"/>
              <a:t>Compass</a:t>
            </a:r>
          </a:p>
          <a:p>
            <a:pPr algn="ctr">
              <a:buNone/>
            </a:pPr>
            <a:r>
              <a:rPr lang="en"/>
              <a:t>Module</a:t>
            </a:r>
          </a:p>
        </p:txBody>
      </p:sp>
      <p:sp>
        <p:nvSpPr>
          <p:cNvPr id="136" name="Shape 136"/>
          <p:cNvSpPr/>
          <p:nvPr/>
        </p:nvSpPr>
        <p:spPr>
          <a:xfrm>
            <a:off y="4228925" x="6827400"/>
            <a:ext cy="670199" cx="1573500"/>
          </a:xfrm>
          <a:prstGeom prst="rect">
            <a:avLst/>
          </a:prstGeom>
          <a:solidFill>
            <a:srgbClr val="CFE2F3"/>
          </a:solidFill>
          <a:ln w="19050" cap="flat">
            <a:solidFill>
              <a:srgbClr val="6D9EEB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l" rtl="0" lvl="0">
              <a:buNone/>
            </a:pPr>
            <a:r>
              <a:rPr lang="en"/>
              <a:t>	WiFi</a:t>
            </a:r>
          </a:p>
          <a:p>
            <a:pPr algn="ctr" rtl="0" lvl="0">
              <a:buNone/>
            </a:pPr>
            <a:r>
              <a:rPr lang="en"/>
              <a:t>Module </a:t>
            </a:r>
          </a:p>
        </p:txBody>
      </p:sp>
      <p:cxnSp>
        <p:nvCxnSpPr>
          <p:cNvPr id="137" name="Shape 137"/>
          <p:cNvCxnSpPr>
            <a:endCxn id="136" idx="1"/>
          </p:cNvCxnSpPr>
          <p:nvPr/>
        </p:nvCxnSpPr>
        <p:spPr>
          <a:xfrm rot="10800000" flipH="1">
            <a:off y="4564024" x="5728199"/>
            <a:ext cy="280200" cx="1099200"/>
          </a:xfrm>
          <a:prstGeom prst="straightConnector1">
            <a:avLst/>
          </a:prstGeom>
          <a:noFill/>
          <a:ln w="9525" cap="flat">
            <a:solidFill>
              <a:srgbClr val="6D9EEB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38" name="Shape 138"/>
          <p:cNvSpPr txBox="1"/>
          <p:nvPr/>
        </p:nvSpPr>
        <p:spPr>
          <a:xfrm>
            <a:off y="2865100" x="1869450"/>
            <a:ext cy="274199" cx="11987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w/ Encoder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y="2865100" x="3738875"/>
            <a:ext cy="467099" cx="10466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w/Encoder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y="134801" x="457200"/>
            <a:ext cy="13517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Motor Requirements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y="1685054" x="76800"/>
            <a:ext cy="4967700" cx="8598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Estimated mass: m = (2.27 kg)/2 motors</a:t>
            </a:r>
          </a:p>
          <a:p>
            <a:pPr rtl="0" lvl="0">
              <a:buNone/>
            </a:pPr>
            <a:r>
              <a:rPr sz="2400" lang="en"/>
              <a:t>Desired acceleration: a = 0.5 m/s^2</a:t>
            </a:r>
          </a:p>
          <a:p>
            <a:pPr rtl="0" lvl="0">
              <a:buNone/>
            </a:pPr>
            <a:r>
              <a:rPr sz="2400" lang="en"/>
              <a:t>Wheel radius = 0.04m</a:t>
            </a:r>
          </a:p>
          <a:p>
            <a:pPr rtl="0" lvl="0">
              <a:buNone/>
            </a:pPr>
            <a:r>
              <a:rPr sz="2400" lang="en"/>
              <a:t>μk ~ 0.1</a:t>
            </a:r>
          </a:p>
          <a:p>
            <a:pPr rtl="0" lvl="0">
              <a:buNone/>
            </a:pPr>
            <a:r>
              <a:rPr sz="2400" lang="en"/>
              <a:t>T – μk*N= m*a</a:t>
            </a:r>
          </a:p>
          <a:p>
            <a:pPr rtl="0" lvl="0">
              <a:buNone/>
            </a:pPr>
            <a:r>
              <a:rPr sz="2400" lang="en"/>
              <a:t>(T = torque force, N = normal force)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/>
              <a:t>T = 1.8N --&gt; t = 1.8N*(0.04m) = </a:t>
            </a:r>
            <a:r>
              <a:rPr b="1" sz="2400" lang="en"/>
              <a:t>10.2 oz-in Rated Torque </a:t>
            </a:r>
          </a:p>
          <a:p>
            <a:pPr rtl="0" lvl="0">
              <a:buNone/>
            </a:pPr>
            <a:r>
              <a:rPr sz="2400" lang="en"/>
              <a:t>"Stall torque" should be &gt; 2*Rated to prevent overheating and stalling on startup</a:t>
            </a:r>
          </a:p>
          <a:p>
            <a:pPr rtl="0" lvl="0">
              <a:buNone/>
            </a:pPr>
            <a:r>
              <a:rPr sz="2400" lang="en"/>
              <a:t>Our motor has stall torque @12V: 250 oz-in, 80rpm</a:t>
            </a:r>
          </a:p>
          <a:p>
            <a:pPr rtl="0" lvl="0">
              <a:buNone/>
            </a:pPr>
            <a:r>
              <a:rPr lang="en"/>
              <a:t>							      </a:t>
            </a:r>
            <a:r>
              <a:rPr sz="2400" lang="en"/>
              <a:t>@6V: 125 oz-in, 40rpm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46" name="Shape 146"/>
          <p:cNvSpPr/>
          <p:nvPr/>
        </p:nvSpPr>
        <p:spPr>
          <a:xfrm>
            <a:off y="369707" x="5709350"/>
            <a:ext cy="1116893" cx="192327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47" name="Shape 147"/>
          <p:cNvSpPr/>
          <p:nvPr/>
        </p:nvSpPr>
        <p:spPr>
          <a:xfrm>
            <a:off y="1685054" x="5994080"/>
            <a:ext cy="2344405" cx="272479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y="327450" x="525625"/>
            <a:ext cy="779999" cx="53186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Infrared Sensors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y="4707160" x="279700"/>
            <a:ext cy="1226699" cx="3586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>
              <a:buClr>
                <a:srgbClr val="000000"/>
              </a:buClr>
              <a:buSzPct val="61111"/>
              <a:buFont typeface="Arial"/>
              <a:buNone/>
            </a:pPr>
            <a:r>
              <a:rPr lang="en"/>
              <a:t>Sharp GP2Y0A02YK0F</a:t>
            </a:r>
          </a:p>
          <a:p>
            <a:r>
              <a:t/>
            </a:r>
          </a:p>
          <a:p>
            <a:pPr rtl="0" lvl="0"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/>
              <a:t>Effective Range: 20-150cm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 </a:t>
            </a:r>
          </a:p>
        </p:txBody>
      </p:sp>
      <p:sp>
        <p:nvSpPr>
          <p:cNvPr id="154" name="Shape 154"/>
          <p:cNvSpPr/>
          <p:nvPr/>
        </p:nvSpPr>
        <p:spPr>
          <a:xfrm>
            <a:off y="1807685" x="4448762"/>
            <a:ext cy="3600450" cx="41624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55" name="Shape 155"/>
          <p:cNvSpPr/>
          <p:nvPr/>
        </p:nvSpPr>
        <p:spPr>
          <a:xfrm>
            <a:off y="1807685" x="408862"/>
            <a:ext cy="2667000" cx="357187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y="134801" x="457200"/>
            <a:ext cy="10385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FPGA Components	</a:t>
            </a: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y="1704688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Cyclone IV FPGA</a:t>
            </a:r>
          </a:p>
          <a:p>
            <a:pPr rtl="0" lvl="0" indent="-3810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400" lang="en"/>
              <a:t>Processor</a:t>
            </a:r>
          </a:p>
          <a:p>
            <a:pPr rtl="0" lvl="0" indent="-3810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400" lang="en"/>
              <a:t>GPIO - IR Sensors </a:t>
            </a:r>
          </a:p>
          <a:p>
            <a:pPr rtl="0" lvl="0" indent="-3810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400" lang="en"/>
              <a:t>clock</a:t>
            </a:r>
          </a:p>
          <a:p>
            <a:pPr rtl="0" lvl="0" indent="-3810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400" lang="en"/>
              <a:t>Flash</a:t>
            </a:r>
          </a:p>
          <a:p>
            <a:pPr rtl="0" lvl="0" indent="-3810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400" lang="en"/>
              <a:t>DMA</a:t>
            </a:r>
          </a:p>
          <a:p>
            <a:pPr rtl="0" lvl="0" indent="-3810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400" lang="en"/>
              <a:t>UART - WiFi module</a:t>
            </a:r>
          </a:p>
          <a:p>
            <a:pPr lvl="0" indent="-3810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400" lang="en"/>
              <a:t>I2C - Compass module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y="134801" x="457200"/>
            <a:ext cy="1027200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Diagram</a:t>
            </a:r>
          </a:p>
        </p:txBody>
      </p:sp>
      <p:sp>
        <p:nvSpPr>
          <p:cNvPr id="167" name="Shape 167"/>
          <p:cNvSpPr/>
          <p:nvPr/>
        </p:nvSpPr>
        <p:spPr>
          <a:xfrm>
            <a:off y="1816620" x="110375"/>
            <a:ext cy="3493317" cx="449996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68" name="Shape 168"/>
          <p:cNvSpPr/>
          <p:nvPr/>
        </p:nvSpPr>
        <p:spPr>
          <a:xfrm>
            <a:off y="3086232" x="4777125"/>
            <a:ext cy="3576745" cx="4161748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