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0" name="Shape 60"/>
          <p:cNvGrpSpPr/>
          <p:nvPr/>
        </p:nvGrpSpPr>
        <p:grpSpPr>
          <a:xfrm>
            <a:off y="1334226" x="-11"/>
            <a:ext cy="4116299" cx="7314320"/>
            <a:chOff y="1378676" x="-11"/>
            <a:chExt cy="4116299" cx="7314320"/>
          </a:xfrm>
        </p:grpSpPr>
        <p:sp>
          <p:nvSpPr>
            <p:cNvPr id="61" name="Shape 61"/>
            <p:cNvSpPr/>
            <p:nvPr/>
          </p:nvSpPr>
          <p:spPr>
            <a:xfrm flipH="1">
              <a:off y="1378676" x="-11"/>
              <a:ext cy="4116299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2" name="Shape 62"/>
            <p:cNvSpPr/>
            <p:nvPr/>
          </p:nvSpPr>
          <p:spPr>
            <a:xfrm flipH="1">
              <a:off y="1378676" x="187809"/>
              <a:ext cy="4116299" cx="71264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y="3600451" x="685800"/>
            <a:ext cy="9005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6" name="Shape 66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67" name="Shape 67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8" name="Shape 68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1800">
                <a:solidFill>
                  <a:schemeClr val="dk2"/>
                </a:solidFill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y="1704684" x="456245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y="1704684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75" name="Shape 75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76" name="Shape 76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79" name="Shape 79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80" name="Shape 80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81" name="Shape 81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/>
        </p:nvSpPr>
        <p:spPr>
          <a:xfrm flipH="1">
            <a:off y="6165014" x="8964665"/>
            <a:ext cy="695100" cx="1878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5" name="Shape 85"/>
          <p:cNvSpPr/>
          <p:nvPr/>
        </p:nvSpPr>
        <p:spPr>
          <a:xfrm flipH="1">
            <a:off y="6165014" x="3866777"/>
            <a:ext cy="695100" cx="50979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6165014" x="3866812"/>
            <a:ext cy="695100" cx="5097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-94" x="33867"/>
            <a:ext cy="2810236" cx="3409812"/>
            <a:chOff y="1493" x="0"/>
            <a:chExt cy="2810236" cx="3409812"/>
          </a:xfrm>
        </p:grpSpPr>
        <p:cxnSp>
          <p:nvCxnSpPr>
            <p:cNvPr id="6" name="Shape 6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y="4047858" x="5734187"/>
            <a:ext cy="2810236" cx="3409812"/>
            <a:chOff y="1493" x="0"/>
            <a:chExt cy="2810236" cx="3409812"/>
          </a:xfrm>
        </p:grpSpPr>
        <p:cxnSp>
          <p:nvCxnSpPr>
            <p:cNvPr id="34" name="Shape 34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6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G14 Autonomous Rover</a:t>
            </a:r>
          </a:p>
          <a:p>
            <a:pPr>
              <a:buNone/>
            </a:pPr>
            <a:r>
              <a:rPr sz="1800" lang="en"/>
              <a:t>Wall Avoiding Robot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3600451" x="685800"/>
            <a:ext cy="900599" cx="6400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Mikael Rouhiainen</a:t>
            </a:r>
          </a:p>
          <a:p>
            <a:pPr>
              <a:buNone/>
            </a:pPr>
            <a:r>
              <a:rPr lang="en"/>
              <a:t>Peter Hu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y="179000" x="206775"/>
            <a:ext cy="1021499" cx="74798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Operation Code </a:t>
            </a:r>
          </a:p>
        </p:txBody>
      </p:sp>
      <p:sp>
        <p:nvSpPr>
          <p:cNvPr id="174" name="Shape 174"/>
          <p:cNvSpPr/>
          <p:nvPr/>
        </p:nvSpPr>
        <p:spPr>
          <a:xfrm>
            <a:off y="1685311" x="94946"/>
            <a:ext cy="5105663" cx="895410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y="134801" x="457200"/>
            <a:ext cy="1127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Test Plan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2050772" x="457200"/>
            <a:ext cy="41466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/>
              <a:t>	 	 	 	</a:t>
            </a:r>
          </a:p>
          <a:p>
            <a:pPr rtl="0" lvl="0">
              <a:buNone/>
            </a:pPr>
            <a:r>
              <a:rPr sz="3000" lang="en"/>
              <a:t>-Iterative testing of all peripherals individually</a:t>
            </a:r>
          </a:p>
          <a:p>
            <a:r>
              <a:t/>
            </a:r>
          </a:p>
          <a:p>
            <a:pPr rtl="0" lvl="0">
              <a:buNone/>
            </a:pPr>
            <a:r>
              <a:rPr sz="3000" lang="en"/>
              <a:t>-Work up to integration in full system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y="235501" x="367700"/>
            <a:ext cy="12158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Major Challenges &amp; Optional Features 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2143767" x="457200"/>
            <a:ext cy="4401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Versatile navigation</a:t>
            </a:r>
          </a:p>
          <a:p>
            <a:r>
              <a:t/>
            </a:r>
          </a:p>
          <a:p>
            <a:pPr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Path Memory Optimization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- Building a robot requires a general knowledge of software, electrical/hardware, and mechanics; good challenge</a:t>
            </a:r>
          </a:p>
          <a:p>
            <a:pPr rtl="0" lvl="0">
              <a:buNone/>
            </a:pPr>
            <a:r>
              <a:rPr sz="2400" lang="en"/>
              <a:t>- We both have a great interest in robotics</a:t>
            </a:r>
          </a:p>
          <a:p>
            <a:pPr>
              <a:buNone/>
            </a:pPr>
            <a:r>
              <a:rPr sz="2400" lang="en"/>
              <a:t>- Builds on experience that could be beneficial in a digital world</a:t>
            </a: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 we decided on a robot?	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134801" x="457200"/>
            <a:ext cy="1027200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Functionality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- 3 IR sensors to aid in navigation</a:t>
            </a:r>
          </a:p>
          <a:p>
            <a:pPr rtl="0" lvl="0">
              <a:buNone/>
            </a:pPr>
            <a:r>
              <a:rPr sz="2400" lang="en"/>
              <a:t>- Digital compass for rover direction awareness</a:t>
            </a:r>
          </a:p>
          <a:p>
            <a:pPr rtl="0" lvl="0">
              <a:buNone/>
            </a:pPr>
            <a:r>
              <a:rPr sz="2400" lang="en"/>
              <a:t>- After maze completion, the robot uses its memory to return to the beginning of the maze</a:t>
            </a:r>
          </a:p>
          <a:p>
            <a:pPr>
              <a:buNone/>
            </a:pPr>
            <a:r>
              <a:rPr sz="2400" lang="en"/>
              <a:t>- Option for manual control, robot controlled via keyboard and WiFi connection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134801" x="457200"/>
            <a:ext cy="10160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Maze types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y="2146775" x="738250"/>
            <a:ext cy="4264499" cx="387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09" name="Shape 109"/>
          <p:cNvCxnSpPr/>
          <p:nvPr/>
        </p:nvCxnSpPr>
        <p:spPr>
          <a:xfrm>
            <a:off y="2127350" x="3467850"/>
            <a:ext cy="4254600" cx="387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0" name="Shape 110"/>
          <p:cNvCxnSpPr/>
          <p:nvPr/>
        </p:nvCxnSpPr>
        <p:spPr>
          <a:xfrm>
            <a:off y="4487825" x="777100"/>
            <a:ext cy="9599" cx="8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1" name="Shape 111"/>
          <p:cNvCxnSpPr/>
          <p:nvPr/>
        </p:nvCxnSpPr>
        <p:spPr>
          <a:xfrm rot="10800000" flipH="1">
            <a:off y="3526074" x="1641650"/>
            <a:ext cy="19500" cx="1816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2" name="Shape 112"/>
          <p:cNvCxnSpPr/>
          <p:nvPr/>
        </p:nvCxnSpPr>
        <p:spPr>
          <a:xfrm>
            <a:off y="5478625" x="1806775"/>
            <a:ext cy="0" cx="777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3" name="Shape 113"/>
          <p:cNvCxnSpPr/>
          <p:nvPr/>
        </p:nvCxnSpPr>
        <p:spPr>
          <a:xfrm rot="10800000" flipH="1">
            <a:off y="2146699" x="767400"/>
            <a:ext cy="19500" cx="26811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4" name="Shape 114"/>
          <p:cNvCxnSpPr/>
          <p:nvPr/>
        </p:nvCxnSpPr>
        <p:spPr>
          <a:xfrm>
            <a:off y="5536900" x="7062000"/>
            <a:ext cy="874199" cx="19199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5" name="Shape 115"/>
          <p:cNvCxnSpPr/>
          <p:nvPr/>
        </p:nvCxnSpPr>
        <p:spPr>
          <a:xfrm>
            <a:off y="5488350" x="7858525"/>
            <a:ext cy="961800" cx="291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6" name="Shape 116"/>
          <p:cNvCxnSpPr/>
          <p:nvPr/>
        </p:nvCxnSpPr>
        <p:spPr>
          <a:xfrm>
            <a:off y="5527200" x="7877950"/>
            <a:ext cy="9599" cx="6606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7" name="Shape 117"/>
          <p:cNvCxnSpPr/>
          <p:nvPr/>
        </p:nvCxnSpPr>
        <p:spPr>
          <a:xfrm rot="10800000">
            <a:off y="4837650" x="8538424"/>
            <a:ext cy="728399" cx="195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8" name="Shape 118"/>
          <p:cNvCxnSpPr/>
          <p:nvPr/>
        </p:nvCxnSpPr>
        <p:spPr>
          <a:xfrm flipH="1">
            <a:off y="4847225" x="6372324"/>
            <a:ext cy="19500" cx="21759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9" name="Shape 119"/>
          <p:cNvCxnSpPr/>
          <p:nvPr/>
        </p:nvCxnSpPr>
        <p:spPr>
          <a:xfrm rot="10800000">
            <a:off y="5575875" x="5653424"/>
            <a:ext cy="9599" cx="14280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0" name="Shape 120"/>
          <p:cNvCxnSpPr/>
          <p:nvPr/>
        </p:nvCxnSpPr>
        <p:spPr>
          <a:xfrm rot="10800000">
            <a:off y="3059775" x="5536974"/>
            <a:ext cy="2525699" cx="582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1" name="Shape 121"/>
          <p:cNvCxnSpPr/>
          <p:nvPr/>
        </p:nvCxnSpPr>
        <p:spPr>
          <a:xfrm rot="10800000">
            <a:off y="3700850" x="6401374"/>
            <a:ext cy="1165799" cx="195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2" name="Shape 122"/>
          <p:cNvCxnSpPr/>
          <p:nvPr/>
        </p:nvCxnSpPr>
        <p:spPr>
          <a:xfrm rot="10800000" flipH="1">
            <a:off y="3700924" x="6420875"/>
            <a:ext cy="19500" cx="1117199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3" name="Shape 123"/>
          <p:cNvCxnSpPr/>
          <p:nvPr/>
        </p:nvCxnSpPr>
        <p:spPr>
          <a:xfrm rot="10800000" flipH="1">
            <a:off y="3050074" x="5556350"/>
            <a:ext cy="19500" cx="1282199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4" name="Shape 124"/>
          <p:cNvCxnSpPr/>
          <p:nvPr/>
        </p:nvCxnSpPr>
        <p:spPr>
          <a:xfrm rot="10800000">
            <a:off y="2059174" x="6789949"/>
            <a:ext cy="990900" cx="486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5" name="Shape 125"/>
          <p:cNvCxnSpPr/>
          <p:nvPr/>
        </p:nvCxnSpPr>
        <p:spPr>
          <a:xfrm rot="10800000">
            <a:off y="2136949" x="7528174"/>
            <a:ext cy="1583400" cx="585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6" name="Shape 126"/>
          <p:cNvCxnSpPr/>
          <p:nvPr/>
        </p:nvCxnSpPr>
        <p:spPr>
          <a:xfrm>
            <a:off y="2088475" x="6770575"/>
            <a:ext cy="9599" cx="777000"/>
          </a:xfrm>
          <a:prstGeom prst="straightConnector1">
            <a:avLst/>
          </a:prstGeom>
          <a:noFill/>
          <a:ln w="11430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134801" x="457200"/>
            <a:ext cy="10832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Hardware Block diagram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33" name="Shape 133"/>
          <p:cNvSpPr/>
          <p:nvPr/>
        </p:nvSpPr>
        <p:spPr>
          <a:xfrm>
            <a:off y="1778197" x="460832"/>
            <a:ext cy="4693181" cx="822233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134" name="Shape 134"/>
          <p:cNvCxnSpPr/>
          <p:nvPr/>
        </p:nvCxnSpPr>
        <p:spPr>
          <a:xfrm rot="10800000" flipH="1">
            <a:off y="3681724" x="5649750"/>
            <a:ext cy="894000" cx="1013999"/>
          </a:xfrm>
          <a:prstGeom prst="straightConnector1">
            <a:avLst/>
          </a:prstGeom>
          <a:noFill/>
          <a:ln w="9525" cap="flat">
            <a:solidFill>
              <a:srgbClr val="6D9EEB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5" name="Shape 135"/>
          <p:cNvSpPr/>
          <p:nvPr/>
        </p:nvSpPr>
        <p:spPr>
          <a:xfrm>
            <a:off y="3351200" x="6663825"/>
            <a:ext cy="670199" cx="15735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6D9EEB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/>
              <a:t>Compass</a:t>
            </a:r>
          </a:p>
          <a:p>
            <a:pPr algn="ctr">
              <a:buNone/>
            </a:pPr>
            <a:r>
              <a:rPr lang="en"/>
              <a:t>Module</a:t>
            </a:r>
          </a:p>
        </p:txBody>
      </p:sp>
      <p:sp>
        <p:nvSpPr>
          <p:cNvPr id="136" name="Shape 136"/>
          <p:cNvSpPr/>
          <p:nvPr/>
        </p:nvSpPr>
        <p:spPr>
          <a:xfrm>
            <a:off y="4228925" x="6827400"/>
            <a:ext cy="670199" cx="15735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6D9EEB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l" rtl="0" lvl="0">
              <a:buNone/>
            </a:pPr>
            <a:r>
              <a:rPr lang="en"/>
              <a:t>	WiFi</a:t>
            </a:r>
          </a:p>
          <a:p>
            <a:pPr algn="ctr" rtl="0" lvl="0">
              <a:buNone/>
            </a:pPr>
            <a:r>
              <a:rPr lang="en"/>
              <a:t>Module </a:t>
            </a:r>
          </a:p>
        </p:txBody>
      </p:sp>
      <p:cxnSp>
        <p:nvCxnSpPr>
          <p:cNvPr id="137" name="Shape 137"/>
          <p:cNvCxnSpPr>
            <a:endCxn id="136" idx="1"/>
          </p:cNvCxnSpPr>
          <p:nvPr/>
        </p:nvCxnSpPr>
        <p:spPr>
          <a:xfrm rot="10800000" flipH="1">
            <a:off y="4564024" x="5728199"/>
            <a:ext cy="280200" cx="1099200"/>
          </a:xfrm>
          <a:prstGeom prst="straightConnector1">
            <a:avLst/>
          </a:prstGeom>
          <a:noFill/>
          <a:ln w="9525" cap="flat">
            <a:solidFill>
              <a:srgbClr val="6D9EEB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8" name="Shape 138"/>
          <p:cNvSpPr txBox="1"/>
          <p:nvPr/>
        </p:nvSpPr>
        <p:spPr>
          <a:xfrm>
            <a:off y="2865100" x="1869450"/>
            <a:ext cy="274199" cx="1198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w/ Encoder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y="2865100" x="3738875"/>
            <a:ext cy="467099" cx="1046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w/Encoder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Motor Requirements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1685054" x="76800"/>
            <a:ext cy="4967700" cx="8598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Estimated mass: m = (2.27 kg)/2 motors</a:t>
            </a:r>
          </a:p>
          <a:p>
            <a:pPr rtl="0" lvl="0">
              <a:buNone/>
            </a:pPr>
            <a:r>
              <a:rPr sz="2400" lang="en"/>
              <a:t>Desired acceleration: a = 0.5 m/s^2</a:t>
            </a:r>
          </a:p>
          <a:p>
            <a:pPr rtl="0" lvl="0">
              <a:buNone/>
            </a:pPr>
            <a:r>
              <a:rPr sz="2400" lang="en"/>
              <a:t>Wheel radius = 0.04m</a:t>
            </a:r>
          </a:p>
          <a:p>
            <a:pPr rtl="0" lvl="0">
              <a:buNone/>
            </a:pPr>
            <a:r>
              <a:rPr sz="2400" lang="en"/>
              <a:t>μk ~ 0.1</a:t>
            </a:r>
          </a:p>
          <a:p>
            <a:pPr rtl="0" lvl="0">
              <a:buNone/>
            </a:pPr>
            <a:r>
              <a:rPr sz="2400" lang="en"/>
              <a:t>T – μk*N= m*a</a:t>
            </a:r>
          </a:p>
          <a:p>
            <a:pPr rtl="0" lvl="0">
              <a:buNone/>
            </a:pPr>
            <a:r>
              <a:rPr sz="2400" lang="en"/>
              <a:t>(T = torque force, N = normal force)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T = 1.8N --&gt; t = 1.8N*(0.04m) = </a:t>
            </a:r>
            <a:r>
              <a:rPr b="1" sz="2400" lang="en"/>
              <a:t>10.2 oz-in Rated Torque </a:t>
            </a:r>
          </a:p>
          <a:p>
            <a:pPr rtl="0" lvl="0">
              <a:buNone/>
            </a:pPr>
            <a:r>
              <a:rPr sz="2400" lang="en"/>
              <a:t>"Stall torque" should be &gt; 2*Rated to prevent overheating and stalling on startup</a:t>
            </a:r>
          </a:p>
          <a:p>
            <a:pPr rtl="0" lvl="0">
              <a:buNone/>
            </a:pPr>
            <a:r>
              <a:rPr sz="2400" lang="en"/>
              <a:t>Our motor has stall torque @12V: 250 oz-in, 80rpm</a:t>
            </a:r>
          </a:p>
          <a:p>
            <a:pPr rtl="0" lvl="0">
              <a:buNone/>
            </a:pPr>
            <a:r>
              <a:rPr lang="en"/>
              <a:t>							      </a:t>
            </a:r>
            <a:r>
              <a:rPr sz="2400" lang="en"/>
              <a:t>@6V: 125 oz-in, 40rpm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6" name="Shape 146"/>
          <p:cNvSpPr/>
          <p:nvPr/>
        </p:nvSpPr>
        <p:spPr>
          <a:xfrm>
            <a:off y="369707" x="5709350"/>
            <a:ext cy="1116893" cx="19232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7" name="Shape 147"/>
          <p:cNvSpPr/>
          <p:nvPr/>
        </p:nvSpPr>
        <p:spPr>
          <a:xfrm>
            <a:off y="1685054" x="5994080"/>
            <a:ext cy="2344405" cx="272479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y="327450" x="525625"/>
            <a:ext cy="779999" cx="53186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Infrared Sensors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707160" x="279700"/>
            <a:ext cy="1226699" cx="358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buClr>
                <a:srgbClr val="000000"/>
              </a:buClr>
              <a:buSzPct val="61111"/>
              <a:buFont typeface="Arial"/>
              <a:buNone/>
            </a:pPr>
            <a:r>
              <a:rPr lang="en"/>
              <a:t>Sharp GP2Y0A02YK0F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lang="en"/>
              <a:t>Effective Range: 20-150cm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</a:t>
            </a:r>
          </a:p>
        </p:txBody>
      </p:sp>
      <p:sp>
        <p:nvSpPr>
          <p:cNvPr id="154" name="Shape 154"/>
          <p:cNvSpPr/>
          <p:nvPr/>
        </p:nvSpPr>
        <p:spPr>
          <a:xfrm>
            <a:off y="1807685" x="4448762"/>
            <a:ext cy="3600450" cx="4162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5" name="Shape 155"/>
          <p:cNvSpPr/>
          <p:nvPr/>
        </p:nvSpPr>
        <p:spPr>
          <a:xfrm>
            <a:off y="1807685" x="408862"/>
            <a:ext cy="2667000" cx="35718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y="134801" x="457200"/>
            <a:ext cy="10385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FPGA Components	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Cyclone IV FPGA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Processor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GPIO - IR Sensors 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clock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Flash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DMA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UART - WiFi module</a:t>
            </a:r>
          </a:p>
          <a:p>
            <a:pPr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I2C - Compass module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y="134801" x="457200"/>
            <a:ext cy="1027200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Diagram</a:t>
            </a:r>
          </a:p>
        </p:txBody>
      </p:sp>
      <p:sp>
        <p:nvSpPr>
          <p:cNvPr id="167" name="Shape 167"/>
          <p:cNvSpPr/>
          <p:nvPr/>
        </p:nvSpPr>
        <p:spPr>
          <a:xfrm>
            <a:off y="1816620" x="110375"/>
            <a:ext cy="3493317" cx="449996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8" name="Shape 168"/>
          <p:cNvSpPr/>
          <p:nvPr/>
        </p:nvSpPr>
        <p:spPr>
          <a:xfrm>
            <a:off y="3086232" x="4777125"/>
            <a:ext cy="3576745" cx="416174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