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70" r:id="rId6"/>
    <p:sldId id="259" r:id="rId7"/>
    <p:sldId id="261" r:id="rId8"/>
    <p:sldId id="262" r:id="rId9"/>
    <p:sldId id="267" r:id="rId10"/>
    <p:sldId id="263" r:id="rId11"/>
    <p:sldId id="264" r:id="rId12"/>
    <p:sldId id="268" r:id="rId13"/>
    <p:sldId id="269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34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A66F7-A432-4CA8-906B-9CDDBD816DA0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51A52-3EB9-49BD-8C4E-D96C1EF14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group members and any parts of the project each has lead”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1A52-3EB9-49BD-8C4E-D96C1EF142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3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51A52-3EB9-49BD-8C4E-D96C1EF142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0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7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9863" indent="-169863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107" y="1845734"/>
            <a:ext cx="4901377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715" y="1845735"/>
            <a:ext cx="5059993" cy="40233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609" y="1846052"/>
            <a:ext cx="4754880" cy="73628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107" y="2582334"/>
            <a:ext cx="4907382" cy="3286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0691" y="1846052"/>
            <a:ext cx="4933003" cy="736282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9715" y="2582334"/>
            <a:ext cx="5061994" cy="3286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49" y="731520"/>
            <a:ext cx="6679191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36" y="5037512"/>
            <a:ext cx="10113645" cy="906088"/>
          </a:xfrm>
        </p:spPr>
        <p:txBody>
          <a:bodyPr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8537" y="5867399"/>
            <a:ext cx="10105332" cy="5874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107" y="1845734"/>
            <a:ext cx="10203573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Tx/>
        <a:buBlip>
          <a:blip r:embed="rId13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Embedded MP3 Player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Brady Thornton &amp; Jason Brown (Group 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dirty="0" smtClean="0"/>
              <a:t>MP3 decoding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Implementation of decoding library APIs in desktop simulations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Verifying correctness of decoded PCM samples prior to implementing the audio core in the DE2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Evaluating different library implementations for performance, ease of use, and feature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Code Example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Finite State Machine Unit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7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3824" y="136734"/>
            <a:ext cx="5942176" cy="4985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// Finite State Machine Controller Class</a:t>
            </a:r>
            <a:endParaRPr lang="en-US" dirty="0" smtClean="0"/>
          </a:p>
          <a:p>
            <a:endParaRPr lang="en-US" sz="1400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StateController</a:t>
            </a:r>
            <a:endParaRPr lang="en-US" sz="13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StateController(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initialState);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~StateController();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endParaRPr lang="en-US" sz="13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3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Register states and map exit codes to next state</a:t>
            </a:r>
            <a:endParaRPr lang="en-US" sz="13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RegisterState(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instance,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std::</a:t>
            </a:r>
            <a:r>
              <a:rPr lang="en-US" sz="13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map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3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 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transitions);</a:t>
            </a:r>
          </a:p>
          <a:p>
            <a:endParaRPr lang="en-US" sz="13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StartController();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Update(</a:t>
            </a:r>
            <a:r>
              <a:rPr lang="en-US" sz="13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control_code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code);</a:t>
            </a:r>
          </a:p>
          <a:p>
            <a:endParaRPr lang="en-US" sz="13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TransitionState(</a:t>
            </a:r>
            <a:r>
              <a:rPr lang="en-US" sz="13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updateCode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en-US" sz="13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1300" dirty="0" smtClean="0">
              <a:solidFill>
                <a:srgbClr val="2B91A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State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_currentState;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_running;</a:t>
            </a:r>
          </a:p>
          <a:p>
            <a:endParaRPr lang="en-US" sz="13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                     _states;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map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 std::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map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*&gt;&gt; _stateTransitions;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6576" y="136734"/>
            <a:ext cx="4740067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// State Interface</a:t>
            </a:r>
            <a:endParaRPr lang="en-US" dirty="0" smtClean="0"/>
          </a:p>
          <a:p>
            <a:endParaRPr lang="en-US" sz="1300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endParaRPr lang="en-US" sz="13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sz="13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virtual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~State(){};</a:t>
            </a:r>
          </a:p>
          <a:p>
            <a:endParaRPr lang="en-US" sz="13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OnEnter() = 0;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OnExit () = 0;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Update (</a:t>
            </a:r>
            <a:r>
              <a:rPr lang="en-US" sz="13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control_code</a:t>
            </a:r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code) = 0;</a:t>
            </a:r>
          </a:p>
          <a:p>
            <a:r>
              <a:rPr lang="en-US" sz="13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1300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0"/>
            <a:ext cx="0" cy="63324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75" y="129309"/>
            <a:ext cx="11853449" cy="6238105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// State machine test case</a:t>
            </a:r>
            <a:endParaRPr lang="en-US" dirty="0" smtClean="0"/>
          </a:p>
          <a:p>
            <a:endParaRPr lang="en-US" sz="1200" dirty="0" smtClean="0">
              <a:solidFill>
                <a:srgbClr val="6F008A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 smtClean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11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TEST_CASE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StateControllerTest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MockState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{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OnEnter() { _lastMsg = _name + </a:t>
            </a:r>
            <a:r>
              <a:rPr lang="en-US" sz="1100" dirty="0" smtClean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: OnEnter()"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*_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output = &amp;_lastMsg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          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OnExit () 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_lastMsg = _name + </a:t>
            </a:r>
            <a:r>
              <a:rPr lang="en-US" sz="11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: OnExit </a:t>
            </a:r>
            <a:r>
              <a:rPr lang="en-US" sz="1100" dirty="0" smtClean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()"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           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*_output = &amp;_lastMsg; 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Update (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control_code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{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</a:t>
            </a:r>
            <a:r>
              <a:rPr lang="en-US" sz="1100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stringstream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ss;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ss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 _name &lt;&lt; </a:t>
            </a:r>
            <a:r>
              <a:rPr lang="en-US" sz="11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 : </a:t>
            </a:r>
            <a:r>
              <a:rPr lang="en-US" sz="1100" dirty="0" smtClean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 code "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 </a:t>
            </a:r>
            <a:r>
              <a:rPr lang="en-US" sz="1100" dirty="0" smtClean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code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_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lastMsg = ss.str();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*_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output = &amp;_lastMsg;</a:t>
            </a:r>
          </a:p>
          <a:p>
            <a:r>
              <a:rPr lang="en-US" sz="11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	return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MockState(</a:t>
            </a:r>
            <a:r>
              <a:rPr lang="en-US" sz="11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stateName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**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output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_name(</a:t>
            </a:r>
            <a:r>
              <a:rPr lang="en-US" sz="11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stateName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_output(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output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){};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_name;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_lastMsg;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**_output;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*stateOutput = &amp;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MockState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StateOne =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MockState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"StateOne"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&amp;stateOutput);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MockState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StateTwo =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MockState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"StateTwo"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&amp;stateOutput);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StateController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controller =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StateController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(&amp;StateOne);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Set up state transitions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map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 transitionsOne, transitionsTwo;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transitionsOne[1] = &amp;StateOne;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transitionsOne[2] = &amp;StateTwo;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transitionsTwo[1] = &amp;StateOne;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Register the transitions with the controller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controller.RegisterState(&amp;StateOne, transitionsOne);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controller.RegisterState(&amp;StateTwo, transitionsTwo);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Started in StateOne?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controller.StartController();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_TEST_ASSERT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stateOutput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-&gt;compare(</a:t>
            </a:r>
            <a:r>
              <a:rPr lang="en-US" sz="11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"StateOne : OnEnter()"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0, 1);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StateOne update and transition back to self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controller.Update((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control_code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1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_TEST_ASSERT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stateOutput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-&gt;compare(</a:t>
            </a:r>
            <a:r>
              <a:rPr lang="en-US" sz="11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"StateOne : </a:t>
            </a:r>
            <a:r>
              <a:rPr lang="en-US" sz="1100" dirty="0" smtClean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 code 1"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== 0, 2);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StateOne update and transition to StateTwo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controller.Update((</a:t>
            </a:r>
            <a:r>
              <a:rPr lang="en-US" sz="11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control_code</a:t>
            </a:r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2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6F008A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_TEST_ASSERT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stateOutput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-&gt;compare(</a:t>
            </a:r>
            <a:r>
              <a:rPr lang="en-US" sz="11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"StateTwo : OnEnter()"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== 0, 3);</a:t>
            </a:r>
          </a:p>
          <a:p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1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0;</a:t>
            </a:r>
          </a:p>
          <a:p>
            <a:r>
              <a:rPr lang="en-US" sz="11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100" dirty="0" smtClean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957460" y="0"/>
            <a:ext cx="0" cy="633243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dirty="0"/>
              <a:t>Unit tests developed in tandem with module development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Mock object implementations utilized to: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Focus testing to individual modules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Replace dependency on hardware drivers and events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Hardware drivers to be manually tested (initially) to ensure correctness during development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SD Card: basic read data tests – output to console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Web Server: serving  simple web pages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Results to date: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Core application logic prototyped and passing unit tests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Verified PCM sample decoding using both MP3 decoding libraries</a:t>
            </a:r>
          </a:p>
          <a:p>
            <a:pPr lvl="2">
              <a:lnSpc>
                <a:spcPct val="150000"/>
              </a:lnSpc>
            </a:pPr>
            <a:r>
              <a:rPr lang="en-US"/>
              <a:t>SD card functionality and basic I/O such as the LCD, push buttons, and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225" y="314313"/>
            <a:ext cx="10058400" cy="1874706"/>
          </a:xfrm>
        </p:spPr>
        <p:txBody>
          <a:bodyPr anchor="ctr" anchorCtr="1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Practical and appealing to technical and non-technical individuals alike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Well-defined subject matter with a clear end goal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Interesting design challenges with streaming data and state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52107" y="1845734"/>
            <a:ext cx="10203573" cy="2753975"/>
          </a:xfrm>
        </p:spPr>
        <p:txBody>
          <a:bodyPr anchor="ctr" anchorCtr="0"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US" dirty="0" smtClean="0"/>
              <a:t>Browsing </a:t>
            </a:r>
            <a:r>
              <a:rPr lang="en-US" dirty="0"/>
              <a:t>and selecting MP3 files on the SD card via pushbuttons and LCD </a:t>
            </a:r>
            <a:r>
              <a:rPr lang="en-US" dirty="0" smtClean="0"/>
              <a:t>screen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Decoding and playing MP3s to the audio out jack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Equalization of music automatically based on genre in ID3 </a:t>
            </a:r>
            <a:r>
              <a:rPr lang="en-US" dirty="0" smtClean="0"/>
              <a:t>tag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Feature-rich web </a:t>
            </a:r>
            <a:r>
              <a:rPr lang="en-US" dirty="0"/>
              <a:t>interface for controlling the player remotely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Customizable multiband graphic </a:t>
            </a:r>
            <a:r>
              <a:rPr lang="en-US" dirty="0"/>
              <a:t>e</a:t>
            </a:r>
            <a:r>
              <a:rPr lang="en-US" dirty="0" smtClean="0"/>
              <a:t>qualizer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Album art and artist info using third-party web APIs</a:t>
            </a:r>
          </a:p>
          <a:p>
            <a:pPr lvl="2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3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 Extensions</a:t>
            </a:r>
            <a:br>
              <a:rPr lang="en-US" dirty="0" smtClean="0"/>
            </a:br>
            <a:r>
              <a:rPr lang="en-US" sz="2800" dirty="0" smtClean="0"/>
              <a:t>(Time Permitting)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107" y="1845733"/>
            <a:ext cx="10203573" cy="3317394"/>
          </a:xfrm>
        </p:spPr>
        <p:txBody>
          <a:bodyPr anchor="ctr" anchorCtr="0"/>
          <a:lstStyle/>
          <a:p>
            <a:pPr lvl="1">
              <a:lnSpc>
                <a:spcPct val="150000"/>
              </a:lnSpc>
            </a:pPr>
            <a:r>
              <a:rPr lang="en-US" dirty="0" smtClean="0"/>
              <a:t>Touchscreen interface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Network audio streaming over Ethernet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Media centre-like library management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Upload new MP3 tracks via web interface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Create and organize playlists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Fill missing ID3 tag data from a web 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Brady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MP3 decoding, buffering, and metadata gathering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M</a:t>
            </a:r>
            <a:r>
              <a:rPr lang="en-US" dirty="0" smtClean="0"/>
              <a:t>edia hardware interfaces (SD card, audio codec) 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Web user interface implementation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Jason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Player state machine design and implementation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Internal and external APIs for player control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Web server hardware interface</a:t>
            </a:r>
          </a:p>
        </p:txBody>
      </p:sp>
    </p:spTree>
    <p:extLst>
      <p:ext uri="{BB962C8B-B14F-4D97-AF65-F5344CB8AC3E}">
        <p14:creationId xmlns:p14="http://schemas.microsoft.com/office/powerpoint/2010/main" val="5728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Leverages built-in Altera DE2 components with some interfacing glue in the FPGA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Use of open IP cores wherever possible (SD IP core, audio codec)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Communication between blocks occurs on the Avalon bus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5838483" y="1254125"/>
            <a:ext cx="4406900" cy="4406900"/>
            <a:chOff x="0" y="0"/>
            <a:chExt cx="4406900" cy="4406900"/>
          </a:xfrm>
        </p:grpSpPr>
        <p:sp>
          <p:nvSpPr>
            <p:cNvPr id="64" name="Rectangle 63"/>
            <p:cNvSpPr/>
            <p:nvPr/>
          </p:nvSpPr>
          <p:spPr>
            <a:xfrm>
              <a:off x="0" y="152400"/>
              <a:ext cx="4406900" cy="425450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Text Box 41"/>
            <p:cNvSpPr txBox="1"/>
            <p:nvPr/>
          </p:nvSpPr>
          <p:spPr>
            <a:xfrm>
              <a:off x="2895600" y="0"/>
              <a:ext cx="1185489" cy="31149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System Boundary</a:t>
              </a:r>
            </a:p>
          </p:txBody>
        </p:sp>
      </p:grpSp>
      <p:sp>
        <p:nvSpPr>
          <p:cNvPr id="66" name="Text Box 13"/>
          <p:cNvSpPr txBox="1"/>
          <p:nvPr/>
        </p:nvSpPr>
        <p:spPr>
          <a:xfrm>
            <a:off x="6027078" y="3044825"/>
            <a:ext cx="1225550" cy="939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NIOS II CPU</a:t>
            </a:r>
          </a:p>
        </p:txBody>
      </p:sp>
      <p:sp>
        <p:nvSpPr>
          <p:cNvPr id="67" name="Text Box 14"/>
          <p:cNvSpPr txBox="1"/>
          <p:nvPr/>
        </p:nvSpPr>
        <p:spPr>
          <a:xfrm>
            <a:off x="7409473" y="3044825"/>
            <a:ext cx="1225550" cy="939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SDRAM</a:t>
            </a:r>
          </a:p>
        </p:txBody>
      </p:sp>
      <p:sp>
        <p:nvSpPr>
          <p:cNvPr id="68" name="Text Box 20"/>
          <p:cNvSpPr txBox="1"/>
          <p:nvPr/>
        </p:nvSpPr>
        <p:spPr>
          <a:xfrm>
            <a:off x="6004853" y="1551940"/>
            <a:ext cx="1225550" cy="939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Audio Codec</a:t>
            </a:r>
          </a:p>
        </p:txBody>
      </p:sp>
      <p:sp>
        <p:nvSpPr>
          <p:cNvPr id="69" name="Text Box 21"/>
          <p:cNvSpPr txBox="1"/>
          <p:nvPr/>
        </p:nvSpPr>
        <p:spPr>
          <a:xfrm>
            <a:off x="8733448" y="4573270"/>
            <a:ext cx="1225550" cy="9398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LCD</a:t>
            </a:r>
          </a:p>
        </p:txBody>
      </p:sp>
      <p:sp>
        <p:nvSpPr>
          <p:cNvPr id="70" name="Text Box 22"/>
          <p:cNvSpPr txBox="1"/>
          <p:nvPr/>
        </p:nvSpPr>
        <p:spPr>
          <a:xfrm>
            <a:off x="6034063" y="4573270"/>
            <a:ext cx="1225550" cy="939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SD Card Reader</a:t>
            </a:r>
          </a:p>
        </p:txBody>
      </p:sp>
      <p:sp>
        <p:nvSpPr>
          <p:cNvPr id="71" name="Text Box 24"/>
          <p:cNvSpPr txBox="1"/>
          <p:nvPr/>
        </p:nvSpPr>
        <p:spPr>
          <a:xfrm>
            <a:off x="7387883" y="4580890"/>
            <a:ext cx="1225550" cy="9398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Push Buttons</a:t>
            </a:r>
          </a:p>
        </p:txBody>
      </p:sp>
      <p:sp>
        <p:nvSpPr>
          <p:cNvPr id="72" name="Text Box 25"/>
          <p:cNvSpPr txBox="1"/>
          <p:nvPr/>
        </p:nvSpPr>
        <p:spPr>
          <a:xfrm>
            <a:off x="6027078" y="4207510"/>
            <a:ext cx="3917950" cy="254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Avalon Bus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3" name="Text Box 26"/>
          <p:cNvSpPr txBox="1"/>
          <p:nvPr/>
        </p:nvSpPr>
        <p:spPr>
          <a:xfrm>
            <a:off x="6004853" y="2583815"/>
            <a:ext cx="1225550" cy="260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I2C Bus</a:t>
            </a:r>
          </a:p>
        </p:txBody>
      </p:sp>
      <p:sp>
        <p:nvSpPr>
          <p:cNvPr id="74" name="Up-Down Arrow 73"/>
          <p:cNvSpPr/>
          <p:nvPr/>
        </p:nvSpPr>
        <p:spPr>
          <a:xfrm>
            <a:off x="6524283" y="2247265"/>
            <a:ext cx="215900" cy="406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5" name="Up-Down Arrow 74"/>
          <p:cNvSpPr/>
          <p:nvPr/>
        </p:nvSpPr>
        <p:spPr>
          <a:xfrm>
            <a:off x="7899693" y="3856355"/>
            <a:ext cx="215900" cy="406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6" name="Up-Down Arrow 75"/>
          <p:cNvSpPr/>
          <p:nvPr/>
        </p:nvSpPr>
        <p:spPr>
          <a:xfrm>
            <a:off x="6568098" y="3885565"/>
            <a:ext cx="215900" cy="406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9223668" y="4390390"/>
            <a:ext cx="228600" cy="3683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Down Arrow 77"/>
          <p:cNvSpPr/>
          <p:nvPr/>
        </p:nvSpPr>
        <p:spPr>
          <a:xfrm rot="10800000">
            <a:off x="7907313" y="4412615"/>
            <a:ext cx="228600" cy="3683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9" name="Text Box 37"/>
          <p:cNvSpPr txBox="1"/>
          <p:nvPr/>
        </p:nvSpPr>
        <p:spPr>
          <a:xfrm>
            <a:off x="6268378" y="5765800"/>
            <a:ext cx="838200" cy="6604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SD Card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MP3 Data</a:t>
            </a:r>
          </a:p>
        </p:txBody>
      </p:sp>
      <p:sp>
        <p:nvSpPr>
          <p:cNvPr id="80" name="Text Box 38"/>
          <p:cNvSpPr txBox="1"/>
          <p:nvPr/>
        </p:nvSpPr>
        <p:spPr>
          <a:xfrm>
            <a:off x="6093118" y="820420"/>
            <a:ext cx="952500" cy="4127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Audio Out </a:t>
            </a:r>
            <a:r>
              <a:rPr lang="en-US" sz="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(Headphone Jack)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Up-Down Arrow 80"/>
          <p:cNvSpPr/>
          <p:nvPr/>
        </p:nvSpPr>
        <p:spPr>
          <a:xfrm>
            <a:off x="6538888" y="2773680"/>
            <a:ext cx="215900" cy="406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2" name="Down Arrow 81"/>
          <p:cNvSpPr/>
          <p:nvPr/>
        </p:nvSpPr>
        <p:spPr>
          <a:xfrm rot="10800000">
            <a:off x="6582703" y="5436235"/>
            <a:ext cx="228600" cy="3683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3" name="Down Arrow 82"/>
          <p:cNvSpPr/>
          <p:nvPr/>
        </p:nvSpPr>
        <p:spPr>
          <a:xfrm rot="10800000">
            <a:off x="6502693" y="1259840"/>
            <a:ext cx="228600" cy="3683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4" name="Down Arrow 83"/>
          <p:cNvSpPr/>
          <p:nvPr/>
        </p:nvSpPr>
        <p:spPr>
          <a:xfrm rot="10800000">
            <a:off x="6565558" y="4378960"/>
            <a:ext cx="228600" cy="3683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5" name="Left-Up Arrow 84"/>
          <p:cNvSpPr/>
          <p:nvPr/>
        </p:nvSpPr>
        <p:spPr>
          <a:xfrm rot="16200000">
            <a:off x="7384391" y="2377757"/>
            <a:ext cx="502920" cy="88201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6" name="Text Box 45"/>
          <p:cNvSpPr txBox="1"/>
          <p:nvPr/>
        </p:nvSpPr>
        <p:spPr>
          <a:xfrm>
            <a:off x="5130458" y="168910"/>
            <a:ext cx="469900" cy="26035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</a:p>
        </p:txBody>
      </p:sp>
      <p:sp>
        <p:nvSpPr>
          <p:cNvPr id="87" name="Text Box 46"/>
          <p:cNvSpPr txBox="1"/>
          <p:nvPr/>
        </p:nvSpPr>
        <p:spPr>
          <a:xfrm>
            <a:off x="5666398" y="168910"/>
            <a:ext cx="469900" cy="2603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</a:p>
        </p:txBody>
      </p:sp>
      <p:sp>
        <p:nvSpPr>
          <p:cNvPr id="88" name="Text Box 47"/>
          <p:cNvSpPr txBox="1"/>
          <p:nvPr/>
        </p:nvSpPr>
        <p:spPr>
          <a:xfrm>
            <a:off x="6190908" y="162560"/>
            <a:ext cx="533400" cy="2603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InOut</a:t>
            </a:r>
          </a:p>
        </p:txBody>
      </p:sp>
      <p:sp>
        <p:nvSpPr>
          <p:cNvPr id="89" name="Text Box 48"/>
          <p:cNvSpPr txBox="1"/>
          <p:nvPr/>
        </p:nvSpPr>
        <p:spPr>
          <a:xfrm>
            <a:off x="8720113" y="3040380"/>
            <a:ext cx="1225550" cy="939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Ethernet Controller</a:t>
            </a:r>
          </a:p>
        </p:txBody>
      </p:sp>
      <p:sp>
        <p:nvSpPr>
          <p:cNvPr id="90" name="Up-Down Arrow 89"/>
          <p:cNvSpPr/>
          <p:nvPr/>
        </p:nvSpPr>
        <p:spPr>
          <a:xfrm>
            <a:off x="9210333" y="3870960"/>
            <a:ext cx="215900" cy="406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1" name="Text Box 50"/>
          <p:cNvSpPr txBox="1"/>
          <p:nvPr/>
        </p:nvSpPr>
        <p:spPr>
          <a:xfrm>
            <a:off x="10335553" y="3297555"/>
            <a:ext cx="952500" cy="45402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Ethernet Port</a:t>
            </a:r>
          </a:p>
        </p:txBody>
      </p:sp>
      <p:sp>
        <p:nvSpPr>
          <p:cNvPr id="92" name="Up-Down Arrow 91"/>
          <p:cNvSpPr/>
          <p:nvPr/>
        </p:nvSpPr>
        <p:spPr>
          <a:xfrm rot="5400000">
            <a:off x="10022181" y="3276282"/>
            <a:ext cx="215900" cy="4908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4216058" y="-1276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8"/>
          <p:cNvSpPr>
            <a:spLocks noChangeArrowheads="1"/>
          </p:cNvSpPr>
          <p:nvPr/>
        </p:nvSpPr>
        <p:spPr bwMode="auto">
          <a:xfrm>
            <a:off x="4216058" y="-819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b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Organization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The “Mp3Player” class exposes a public static API to allow different endpoints to make requests (e.g., main LCD/buttons UI, web interface)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State dependent API requests are serviced by the current state representation of the system in a finite state machine architecture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319" y="193963"/>
            <a:ext cx="5939035" cy="659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Machine Representation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30" y="129308"/>
            <a:ext cx="7601961" cy="46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MP3s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MP3 decoding and equalization will be done in software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Input and output to the decoder will be buffered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One of two open-source MP3 decoding libraries will be used; </a:t>
            </a:r>
            <a:r>
              <a:rPr lang="en-US" i="1" dirty="0" smtClean="0"/>
              <a:t>libmpg123 </a:t>
            </a:r>
            <a:r>
              <a:rPr lang="en-US" dirty="0" smtClean="0"/>
              <a:t>or </a:t>
            </a:r>
            <a:r>
              <a:rPr lang="en-US" i="1" dirty="0" err="1" smtClean="0"/>
              <a:t>libmad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Selection of library will be based on relative performance in the FPGA</a:t>
            </a:r>
            <a:endParaRPr lang="en-US" dirty="0"/>
          </a:p>
        </p:txBody>
      </p:sp>
      <p:sp>
        <p:nvSpPr>
          <p:cNvPr id="6" name="Text Box 14"/>
          <p:cNvSpPr txBox="1"/>
          <p:nvPr/>
        </p:nvSpPr>
        <p:spPr>
          <a:xfrm>
            <a:off x="5873750" y="1186642"/>
            <a:ext cx="122555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Read bytes from SD card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099300" y="2329642"/>
            <a:ext cx="122555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Input </a:t>
            </a:r>
            <a:r>
              <a:rPr lang="en-U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buffer bytes to MP3 decoding library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8324850" y="3472642"/>
            <a:ext cx="122555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Equalize decoded PCM samples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Bent-Up Arrow 6"/>
          <p:cNvSpPr/>
          <p:nvPr/>
        </p:nvSpPr>
        <p:spPr>
          <a:xfrm rot="10800000" flipH="1">
            <a:off x="8372476" y="2763808"/>
            <a:ext cx="761999" cy="708834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4"/>
          <p:cNvSpPr txBox="1"/>
          <p:nvPr/>
        </p:nvSpPr>
        <p:spPr>
          <a:xfrm>
            <a:off x="9550400" y="4615642"/>
            <a:ext cx="1225550" cy="1143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Output buffer PCM samples to codec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Bent-Up Arrow 15"/>
          <p:cNvSpPr/>
          <p:nvPr/>
        </p:nvSpPr>
        <p:spPr>
          <a:xfrm rot="10800000" flipH="1">
            <a:off x="7138990" y="1620808"/>
            <a:ext cx="761999" cy="708834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Bent-Up Arrow 16"/>
          <p:cNvSpPr/>
          <p:nvPr/>
        </p:nvSpPr>
        <p:spPr>
          <a:xfrm rot="10800000" flipH="1">
            <a:off x="9578975" y="3908713"/>
            <a:ext cx="761999" cy="708834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flipH="1">
            <a:off x="5991224" y="4086225"/>
            <a:ext cx="3429000" cy="1267604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!EOF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9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*9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33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246</TotalTime>
  <Words>709</Words>
  <Application>Microsoft Office PowerPoint</Application>
  <PresentationFormat>Widescreen</PresentationFormat>
  <Paragraphs>198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Consolas</vt:lpstr>
      <vt:lpstr>Segoe UI Light</vt:lpstr>
      <vt:lpstr>Times New Roman</vt:lpstr>
      <vt:lpstr>Retrospect</vt:lpstr>
      <vt:lpstr>Embedded MP3 Player</vt:lpstr>
      <vt:lpstr>Motivation</vt:lpstr>
      <vt:lpstr>Functionality</vt:lpstr>
      <vt:lpstr>Functionality Extensions (Time Permitting)</vt:lpstr>
      <vt:lpstr>Project Management</vt:lpstr>
      <vt:lpstr>Hardware</vt:lpstr>
      <vt:lpstr>Software Organization</vt:lpstr>
      <vt:lpstr>State Machine Representation</vt:lpstr>
      <vt:lpstr>Decoding MP3s</vt:lpstr>
      <vt:lpstr>Design Challenges</vt:lpstr>
      <vt:lpstr>Code Example</vt:lpstr>
      <vt:lpstr>PowerPoint Presentation</vt:lpstr>
      <vt:lpstr>PowerPoint Presentation</vt:lpstr>
      <vt:lpstr>Test Plan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MP3 Player</dc:title>
  <dc:creator>Jason Brown</dc:creator>
  <cp:lastModifiedBy>Brady</cp:lastModifiedBy>
  <cp:revision>45</cp:revision>
  <dcterms:created xsi:type="dcterms:W3CDTF">2013-02-10T00:56:09Z</dcterms:created>
  <dcterms:modified xsi:type="dcterms:W3CDTF">2013-02-12T01:36:28Z</dcterms:modified>
</cp:coreProperties>
</file>