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
  </p:notesMasterIdLst>
  <p:sldIdLst>
    <p:sldId id="256" r:id="rId2"/>
  </p:sldIdLst>
  <p:sldSz cx="28346400" cy="21396325"/>
  <p:notesSz cx="6881813" cy="9296400"/>
  <p:defaultText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
      </p:ext>
    </p:extLst>
  </p:showPr>
  <p:clrMru>
    <a:srgbClr val="FFD128"/>
    <a:srgbClr val="006546"/>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8469" autoAdjust="0"/>
    <p:restoredTop sz="83306" autoAdjust="0"/>
  </p:normalViewPr>
  <p:slideViewPr>
    <p:cSldViewPr>
      <p:cViewPr varScale="1">
        <p:scale>
          <a:sx n="29" d="100"/>
          <a:sy n="29" d="100"/>
        </p:scale>
        <p:origin x="-888" y="-104"/>
      </p:cViewPr>
      <p:guideLst>
        <p:guide orient="horz" pos="6739"/>
        <p:guide pos="8928"/>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22375EF-ED23-4B26-B0C2-EC83B2507EAB}" type="datetimeFigureOut">
              <a:rPr lang="en-CA" smtClean="0"/>
              <a:pPr/>
              <a:t>4/11/12</a:t>
            </a:fld>
            <a:endParaRPr lang="en-CA"/>
          </a:p>
        </p:txBody>
      </p:sp>
      <p:sp>
        <p:nvSpPr>
          <p:cNvPr id="4" name="Slide Image Placeholder 3"/>
          <p:cNvSpPr>
            <a:spLocks noGrp="1" noRot="1" noChangeAspect="1"/>
          </p:cNvSpPr>
          <p:nvPr>
            <p:ph type="sldImg" idx="2"/>
          </p:nvPr>
        </p:nvSpPr>
        <p:spPr>
          <a:xfrm>
            <a:off x="1131888" y="696913"/>
            <a:ext cx="4618037"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04FAE9D-5563-4AA7-B76B-9B216F35F294}"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62404349"/>
      </p:ext>
    </p:extLst>
  </p:cSld>
  <p:clrMap bg1="lt1" tx1="dk1" bg2="lt2" tx2="dk2" accent1="accent1" accent2="accent2" accent3="accent3" accent4="accent4" accent5="accent5" accent6="accent6" hlink="hlink" folHlink="folHlink"/>
  <p:notesStyle>
    <a:lvl1pPr marL="0" algn="l" defTabSz="2716903" rtl="0" eaLnBrk="1" latinLnBrk="0" hangingPunct="1">
      <a:defRPr sz="3500" kern="1200">
        <a:solidFill>
          <a:schemeClr val="tx1"/>
        </a:solidFill>
        <a:latin typeface="+mn-lt"/>
        <a:ea typeface="+mn-ea"/>
        <a:cs typeface="+mn-cs"/>
      </a:defRPr>
    </a:lvl1pPr>
    <a:lvl2pPr marL="1358452" algn="l" defTabSz="2716903" rtl="0" eaLnBrk="1" latinLnBrk="0" hangingPunct="1">
      <a:defRPr sz="3500" kern="1200">
        <a:solidFill>
          <a:schemeClr val="tx1"/>
        </a:solidFill>
        <a:latin typeface="+mn-lt"/>
        <a:ea typeface="+mn-ea"/>
        <a:cs typeface="+mn-cs"/>
      </a:defRPr>
    </a:lvl2pPr>
    <a:lvl3pPr marL="2716903" algn="l" defTabSz="2716903" rtl="0" eaLnBrk="1" latinLnBrk="0" hangingPunct="1">
      <a:defRPr sz="3500" kern="1200">
        <a:solidFill>
          <a:schemeClr val="tx1"/>
        </a:solidFill>
        <a:latin typeface="+mn-lt"/>
        <a:ea typeface="+mn-ea"/>
        <a:cs typeface="+mn-cs"/>
      </a:defRPr>
    </a:lvl3pPr>
    <a:lvl4pPr marL="4075355" algn="l" defTabSz="2716903" rtl="0" eaLnBrk="1" latinLnBrk="0" hangingPunct="1">
      <a:defRPr sz="3500" kern="1200">
        <a:solidFill>
          <a:schemeClr val="tx1"/>
        </a:solidFill>
        <a:latin typeface="+mn-lt"/>
        <a:ea typeface="+mn-ea"/>
        <a:cs typeface="+mn-cs"/>
      </a:defRPr>
    </a:lvl4pPr>
    <a:lvl5pPr marL="5433807" algn="l" defTabSz="2716903" rtl="0" eaLnBrk="1" latinLnBrk="0" hangingPunct="1">
      <a:defRPr sz="3500" kern="1200">
        <a:solidFill>
          <a:schemeClr val="tx1"/>
        </a:solidFill>
        <a:latin typeface="+mn-lt"/>
        <a:ea typeface="+mn-ea"/>
        <a:cs typeface="+mn-cs"/>
      </a:defRPr>
    </a:lvl5pPr>
    <a:lvl6pPr marL="6792258" algn="l" defTabSz="2716903" rtl="0" eaLnBrk="1" latinLnBrk="0" hangingPunct="1">
      <a:defRPr sz="3500" kern="1200">
        <a:solidFill>
          <a:schemeClr val="tx1"/>
        </a:solidFill>
        <a:latin typeface="+mn-lt"/>
        <a:ea typeface="+mn-ea"/>
        <a:cs typeface="+mn-cs"/>
      </a:defRPr>
    </a:lvl6pPr>
    <a:lvl7pPr marL="8150710" algn="l" defTabSz="2716903" rtl="0" eaLnBrk="1" latinLnBrk="0" hangingPunct="1">
      <a:defRPr sz="3500" kern="1200">
        <a:solidFill>
          <a:schemeClr val="tx1"/>
        </a:solidFill>
        <a:latin typeface="+mn-lt"/>
        <a:ea typeface="+mn-ea"/>
        <a:cs typeface="+mn-cs"/>
      </a:defRPr>
    </a:lvl7pPr>
    <a:lvl8pPr marL="9509162" algn="l" defTabSz="2716903" rtl="0" eaLnBrk="1" latinLnBrk="0" hangingPunct="1">
      <a:defRPr sz="3500" kern="1200">
        <a:solidFill>
          <a:schemeClr val="tx1"/>
        </a:solidFill>
        <a:latin typeface="+mn-lt"/>
        <a:ea typeface="+mn-ea"/>
        <a:cs typeface="+mn-cs"/>
      </a:defRPr>
    </a:lvl8pPr>
    <a:lvl9pPr marL="10867613" algn="l" defTabSz="2716903" rtl="0" eaLnBrk="1" latinLnBrk="0" hangingPunct="1">
      <a:defRPr sz="3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6913"/>
            <a:ext cx="4618037" cy="3486150"/>
          </a:xfrm>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804FAE9D-5563-4AA7-B76B-9B216F35F294}" type="slidenum">
              <a:rPr lang="en-CA" smtClean="0"/>
              <a:pPr/>
              <a:t>1</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73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5980" y="6646730"/>
            <a:ext cx="24094440" cy="4586342"/>
          </a:xfrm>
        </p:spPr>
        <p:txBody>
          <a:bodyPr/>
          <a:lstStyle/>
          <a:p>
            <a:r>
              <a:rPr lang="en-US" smtClean="0"/>
              <a:t>Click to edit Master title style</a:t>
            </a:r>
            <a:endParaRPr lang="en-CA"/>
          </a:p>
        </p:txBody>
      </p:sp>
      <p:sp>
        <p:nvSpPr>
          <p:cNvPr id="3" name="Subtitle 2"/>
          <p:cNvSpPr>
            <a:spLocks noGrp="1"/>
          </p:cNvSpPr>
          <p:nvPr>
            <p:ph type="subTitle" idx="1"/>
          </p:nvPr>
        </p:nvSpPr>
        <p:spPr>
          <a:xfrm>
            <a:off x="4251960" y="12124584"/>
            <a:ext cx="19842480" cy="5467950"/>
          </a:xfrm>
        </p:spPr>
        <p:txBody>
          <a:bodyPr/>
          <a:lstStyle>
            <a:lvl1pPr marL="0" indent="0" algn="ctr">
              <a:buNone/>
              <a:defRPr>
                <a:solidFill>
                  <a:schemeClr val="tx1">
                    <a:tint val="75000"/>
                  </a:schemeClr>
                </a:solidFill>
              </a:defRPr>
            </a:lvl1pPr>
            <a:lvl2pPr marL="1358452" indent="0" algn="ctr">
              <a:buNone/>
              <a:defRPr>
                <a:solidFill>
                  <a:schemeClr val="tx1">
                    <a:tint val="75000"/>
                  </a:schemeClr>
                </a:solidFill>
              </a:defRPr>
            </a:lvl2pPr>
            <a:lvl3pPr marL="2716903" indent="0" algn="ctr">
              <a:buNone/>
              <a:defRPr>
                <a:solidFill>
                  <a:schemeClr val="tx1">
                    <a:tint val="75000"/>
                  </a:schemeClr>
                </a:solidFill>
              </a:defRPr>
            </a:lvl3pPr>
            <a:lvl4pPr marL="4075355" indent="0" algn="ctr">
              <a:buNone/>
              <a:defRPr>
                <a:solidFill>
                  <a:schemeClr val="tx1">
                    <a:tint val="75000"/>
                  </a:schemeClr>
                </a:solidFill>
              </a:defRPr>
            </a:lvl4pPr>
            <a:lvl5pPr marL="5433807" indent="0" algn="ctr">
              <a:buNone/>
              <a:defRPr>
                <a:solidFill>
                  <a:schemeClr val="tx1">
                    <a:tint val="75000"/>
                  </a:schemeClr>
                </a:solidFill>
              </a:defRPr>
            </a:lvl5pPr>
            <a:lvl6pPr marL="6792258" indent="0" algn="ctr">
              <a:buNone/>
              <a:defRPr>
                <a:solidFill>
                  <a:schemeClr val="tx1">
                    <a:tint val="75000"/>
                  </a:schemeClr>
                </a:solidFill>
              </a:defRPr>
            </a:lvl6pPr>
            <a:lvl7pPr marL="8150710" indent="0" algn="ctr">
              <a:buNone/>
              <a:defRPr>
                <a:solidFill>
                  <a:schemeClr val="tx1">
                    <a:tint val="75000"/>
                  </a:schemeClr>
                </a:solidFill>
              </a:defRPr>
            </a:lvl7pPr>
            <a:lvl8pPr marL="9509162" indent="0" algn="ctr">
              <a:buNone/>
              <a:defRPr>
                <a:solidFill>
                  <a:schemeClr val="tx1">
                    <a:tint val="75000"/>
                  </a:schemeClr>
                </a:solidFill>
              </a:defRPr>
            </a:lvl8pPr>
            <a:lvl9pPr marL="1086761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4/11/12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403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4/11/12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0323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76833" y="2511101"/>
            <a:ext cx="21683028" cy="5355519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17907" y="2511101"/>
            <a:ext cx="64586485" cy="53555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4/11/12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66880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4/11/12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5505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9170" y="13749121"/>
            <a:ext cx="24094440" cy="4249548"/>
          </a:xfrm>
        </p:spPr>
        <p:txBody>
          <a:bodyPr anchor="t"/>
          <a:lstStyle>
            <a:lvl1pPr algn="l">
              <a:defRPr sz="11900" b="1" cap="all"/>
            </a:lvl1pPr>
          </a:lstStyle>
          <a:p>
            <a:r>
              <a:rPr lang="en-US" smtClean="0"/>
              <a:t>Click to edit Master title style</a:t>
            </a:r>
            <a:endParaRPr lang="en-CA"/>
          </a:p>
        </p:txBody>
      </p:sp>
      <p:sp>
        <p:nvSpPr>
          <p:cNvPr id="3" name="Text Placeholder 2"/>
          <p:cNvSpPr>
            <a:spLocks noGrp="1"/>
          </p:cNvSpPr>
          <p:nvPr>
            <p:ph type="body" idx="1"/>
          </p:nvPr>
        </p:nvSpPr>
        <p:spPr>
          <a:xfrm>
            <a:off x="2239170" y="9068677"/>
            <a:ext cx="24094440" cy="4680445"/>
          </a:xfrm>
        </p:spPr>
        <p:txBody>
          <a:bodyPr anchor="b"/>
          <a:lstStyle>
            <a:lvl1pPr marL="0" indent="0">
              <a:buNone/>
              <a:defRPr sz="6000">
                <a:solidFill>
                  <a:schemeClr val="tx1">
                    <a:tint val="75000"/>
                  </a:schemeClr>
                </a:solidFill>
              </a:defRPr>
            </a:lvl1pPr>
            <a:lvl2pPr marL="1358452" indent="0">
              <a:buNone/>
              <a:defRPr sz="5400">
                <a:solidFill>
                  <a:schemeClr val="tx1">
                    <a:tint val="75000"/>
                  </a:schemeClr>
                </a:solidFill>
              </a:defRPr>
            </a:lvl2pPr>
            <a:lvl3pPr marL="2716903" indent="0">
              <a:buNone/>
              <a:defRPr sz="4700">
                <a:solidFill>
                  <a:schemeClr val="tx1">
                    <a:tint val="75000"/>
                  </a:schemeClr>
                </a:solidFill>
              </a:defRPr>
            </a:lvl3pPr>
            <a:lvl4pPr marL="4075355" indent="0">
              <a:buNone/>
              <a:defRPr sz="4200">
                <a:solidFill>
                  <a:schemeClr val="tx1">
                    <a:tint val="75000"/>
                  </a:schemeClr>
                </a:solidFill>
              </a:defRPr>
            </a:lvl4pPr>
            <a:lvl5pPr marL="5433807" indent="0">
              <a:buNone/>
              <a:defRPr sz="4200">
                <a:solidFill>
                  <a:schemeClr val="tx1">
                    <a:tint val="75000"/>
                  </a:schemeClr>
                </a:solidFill>
              </a:defRPr>
            </a:lvl5pPr>
            <a:lvl6pPr marL="6792258" indent="0">
              <a:buNone/>
              <a:defRPr sz="4200">
                <a:solidFill>
                  <a:schemeClr val="tx1">
                    <a:tint val="75000"/>
                  </a:schemeClr>
                </a:solidFill>
              </a:defRPr>
            </a:lvl6pPr>
            <a:lvl7pPr marL="8150710" indent="0">
              <a:buNone/>
              <a:defRPr sz="4200">
                <a:solidFill>
                  <a:schemeClr val="tx1">
                    <a:tint val="75000"/>
                  </a:schemeClr>
                </a:solidFill>
              </a:defRPr>
            </a:lvl7pPr>
            <a:lvl8pPr marL="9509162" indent="0">
              <a:buNone/>
              <a:defRPr sz="4200">
                <a:solidFill>
                  <a:schemeClr val="tx1">
                    <a:tint val="75000"/>
                  </a:schemeClr>
                </a:solidFill>
              </a:defRPr>
            </a:lvl8pPr>
            <a:lvl9pPr marL="10867613" indent="0">
              <a:buNone/>
              <a:defRPr sz="4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40084-D16F-4AAA-AB2B-541E9DCDB31E}" type="datetimeFigureOut">
              <a:rPr lang="en-CA" smtClean="0"/>
              <a:pPr/>
              <a:t>4/11/12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0431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17909" y="14645588"/>
            <a:ext cx="43134755"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425101" y="14645588"/>
            <a:ext cx="43134758"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AE40084-D16F-4AAA-AB2B-541E9DCDB31E}" type="datetimeFigureOut">
              <a:rPr lang="en-CA" smtClean="0"/>
              <a:pPr/>
              <a:t>4/11/12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6075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7320" y="856845"/>
            <a:ext cx="25511760" cy="3566054"/>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417322" y="4789411"/>
            <a:ext cx="12524582"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4" name="Content Placeholder 3"/>
          <p:cNvSpPr>
            <a:spLocks noGrp="1"/>
          </p:cNvSpPr>
          <p:nvPr>
            <p:ph sz="half" idx="2"/>
          </p:nvPr>
        </p:nvSpPr>
        <p:spPr>
          <a:xfrm>
            <a:off x="1417322" y="6785410"/>
            <a:ext cx="12524582"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4399582" y="4789411"/>
            <a:ext cx="12529503"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6" name="Content Placeholder 5"/>
          <p:cNvSpPr>
            <a:spLocks noGrp="1"/>
          </p:cNvSpPr>
          <p:nvPr>
            <p:ph sz="quarter" idx="4"/>
          </p:nvPr>
        </p:nvSpPr>
        <p:spPr>
          <a:xfrm>
            <a:off x="14399582" y="6785410"/>
            <a:ext cx="12529503"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AE40084-D16F-4AAA-AB2B-541E9DCDB31E}" type="datetimeFigureOut">
              <a:rPr lang="en-CA" smtClean="0"/>
              <a:pPr/>
              <a:t>4/11/12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2505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AE40084-D16F-4AAA-AB2B-541E9DCDB31E}" type="datetimeFigureOut">
              <a:rPr lang="en-CA" smtClean="0"/>
              <a:pPr/>
              <a:t>4/11/12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162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0084-D16F-4AAA-AB2B-541E9DCDB31E}" type="datetimeFigureOut">
              <a:rPr lang="en-CA" smtClean="0"/>
              <a:pPr/>
              <a:t>4/11/12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01060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7322" y="851891"/>
            <a:ext cx="9325770" cy="3625488"/>
          </a:xfrm>
        </p:spPr>
        <p:txBody>
          <a:bodyPr anchor="b"/>
          <a:lstStyle>
            <a:lvl1pPr algn="l">
              <a:defRPr sz="6000" b="1"/>
            </a:lvl1pPr>
          </a:lstStyle>
          <a:p>
            <a:r>
              <a:rPr lang="en-US" smtClean="0"/>
              <a:t>Click to edit Master title style</a:t>
            </a:r>
            <a:endParaRPr lang="en-CA"/>
          </a:p>
        </p:txBody>
      </p:sp>
      <p:sp>
        <p:nvSpPr>
          <p:cNvPr id="3" name="Content Placeholder 2"/>
          <p:cNvSpPr>
            <a:spLocks noGrp="1"/>
          </p:cNvSpPr>
          <p:nvPr>
            <p:ph idx="1"/>
          </p:nvPr>
        </p:nvSpPr>
        <p:spPr>
          <a:xfrm>
            <a:off x="11082657" y="851893"/>
            <a:ext cx="15846425" cy="18261170"/>
          </a:xfrm>
        </p:spPr>
        <p:txBody>
          <a:bodyPr/>
          <a:lstStyle>
            <a:lvl1pPr>
              <a:defRPr sz="9500"/>
            </a:lvl1pPr>
            <a:lvl2pPr>
              <a:defRPr sz="83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417322" y="4477381"/>
            <a:ext cx="9325770" cy="14635682"/>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4/11/12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001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093" y="14977428"/>
            <a:ext cx="17007840" cy="1768169"/>
          </a:xfrm>
        </p:spPr>
        <p:txBody>
          <a:bodyPr anchor="b"/>
          <a:lstStyle>
            <a:lvl1pPr algn="l">
              <a:defRPr sz="6000" b="1"/>
            </a:lvl1pPr>
          </a:lstStyle>
          <a:p>
            <a:r>
              <a:rPr lang="en-US" smtClean="0"/>
              <a:t>Click to edit Master title style</a:t>
            </a:r>
            <a:endParaRPr lang="en-CA"/>
          </a:p>
        </p:txBody>
      </p:sp>
      <p:sp>
        <p:nvSpPr>
          <p:cNvPr id="3" name="Picture Placeholder 2"/>
          <p:cNvSpPr>
            <a:spLocks noGrp="1"/>
          </p:cNvSpPr>
          <p:nvPr>
            <p:ph type="pic" idx="1"/>
          </p:nvPr>
        </p:nvSpPr>
        <p:spPr>
          <a:xfrm>
            <a:off x="5556093" y="1911801"/>
            <a:ext cx="17007840" cy="12837795"/>
          </a:xfrm>
        </p:spPr>
        <p:txBody>
          <a:bodyPr/>
          <a:lstStyle>
            <a:lvl1pPr marL="0" indent="0">
              <a:buNone/>
              <a:defRPr sz="9500"/>
            </a:lvl1pPr>
            <a:lvl2pPr marL="1358452" indent="0">
              <a:buNone/>
              <a:defRPr sz="8300"/>
            </a:lvl2pPr>
            <a:lvl3pPr marL="2716903" indent="0">
              <a:buNone/>
              <a:defRPr sz="7200"/>
            </a:lvl3pPr>
            <a:lvl4pPr marL="4075355" indent="0">
              <a:buNone/>
              <a:defRPr sz="6000"/>
            </a:lvl4pPr>
            <a:lvl5pPr marL="5433807" indent="0">
              <a:buNone/>
              <a:defRPr sz="6000"/>
            </a:lvl5pPr>
            <a:lvl6pPr marL="6792258" indent="0">
              <a:buNone/>
              <a:defRPr sz="6000"/>
            </a:lvl6pPr>
            <a:lvl7pPr marL="8150710" indent="0">
              <a:buNone/>
              <a:defRPr sz="6000"/>
            </a:lvl7pPr>
            <a:lvl8pPr marL="9509162" indent="0">
              <a:buNone/>
              <a:defRPr sz="6000"/>
            </a:lvl8pPr>
            <a:lvl9pPr marL="10867613" indent="0">
              <a:buNone/>
              <a:defRPr sz="6000"/>
            </a:lvl9pPr>
          </a:lstStyle>
          <a:p>
            <a:endParaRPr lang="en-CA"/>
          </a:p>
        </p:txBody>
      </p:sp>
      <p:sp>
        <p:nvSpPr>
          <p:cNvPr id="4" name="Text Placeholder 3"/>
          <p:cNvSpPr>
            <a:spLocks noGrp="1"/>
          </p:cNvSpPr>
          <p:nvPr>
            <p:ph type="body" sz="half" idx="2"/>
          </p:nvPr>
        </p:nvSpPr>
        <p:spPr>
          <a:xfrm>
            <a:off x="5556093" y="16745597"/>
            <a:ext cx="17007840" cy="2511096"/>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4/11/12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02138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7320" y="856845"/>
            <a:ext cx="25511760" cy="3566054"/>
          </a:xfrm>
          <a:prstGeom prst="rect">
            <a:avLst/>
          </a:prstGeom>
        </p:spPr>
        <p:txBody>
          <a:bodyPr vert="horz" lIns="271690" tIns="135845" rIns="271690" bIns="13584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417320" y="4992479"/>
            <a:ext cx="25511760" cy="14120586"/>
          </a:xfrm>
          <a:prstGeom prst="rect">
            <a:avLst/>
          </a:prstGeom>
        </p:spPr>
        <p:txBody>
          <a:bodyPr vert="horz" lIns="271690" tIns="135845" rIns="271690" bIns="1358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417320" y="19831225"/>
            <a:ext cx="6614160" cy="1139156"/>
          </a:xfrm>
          <a:prstGeom prst="rect">
            <a:avLst/>
          </a:prstGeom>
        </p:spPr>
        <p:txBody>
          <a:bodyPr vert="horz" lIns="271690" tIns="135845" rIns="271690" bIns="135845" rtlCol="0" anchor="ctr"/>
          <a:lstStyle>
            <a:lvl1pPr algn="l">
              <a:defRPr sz="3500">
                <a:solidFill>
                  <a:schemeClr val="tx1">
                    <a:tint val="75000"/>
                  </a:schemeClr>
                </a:solidFill>
              </a:defRPr>
            </a:lvl1pPr>
          </a:lstStyle>
          <a:p>
            <a:fld id="{0AE40084-D16F-4AAA-AB2B-541E9DCDB31E}" type="datetimeFigureOut">
              <a:rPr lang="en-CA" smtClean="0"/>
              <a:pPr/>
              <a:t>4/11/12</a:t>
            </a:fld>
            <a:endParaRPr lang="en-CA"/>
          </a:p>
        </p:txBody>
      </p:sp>
      <p:sp>
        <p:nvSpPr>
          <p:cNvPr id="5" name="Footer Placeholder 4"/>
          <p:cNvSpPr>
            <a:spLocks noGrp="1"/>
          </p:cNvSpPr>
          <p:nvPr>
            <p:ph type="ftr" sz="quarter" idx="3"/>
          </p:nvPr>
        </p:nvSpPr>
        <p:spPr>
          <a:xfrm>
            <a:off x="9685020" y="19831225"/>
            <a:ext cx="8976360" cy="1139156"/>
          </a:xfrm>
          <a:prstGeom prst="rect">
            <a:avLst/>
          </a:prstGeom>
        </p:spPr>
        <p:txBody>
          <a:bodyPr vert="horz" lIns="271690" tIns="135845" rIns="271690" bIns="135845" rtlCol="0" anchor="ctr"/>
          <a:lstStyle>
            <a:lvl1pPr algn="ctr">
              <a:defRPr sz="35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0314920" y="19831225"/>
            <a:ext cx="6614160" cy="1139156"/>
          </a:xfrm>
          <a:prstGeom prst="rect">
            <a:avLst/>
          </a:prstGeom>
        </p:spPr>
        <p:txBody>
          <a:bodyPr vert="horz" lIns="271690" tIns="135845" rIns="271690" bIns="135845" rtlCol="0" anchor="ctr"/>
          <a:lstStyle>
            <a:lvl1pPr algn="r">
              <a:defRPr sz="3500">
                <a:solidFill>
                  <a:schemeClr val="tx1">
                    <a:tint val="75000"/>
                  </a:schemeClr>
                </a:solidFill>
              </a:defRPr>
            </a:lvl1pPr>
          </a:lstStyle>
          <a:p>
            <a:fld id="{A99736C8-2E6D-4DBD-92C7-B049CBB5A786}" type="slidenum">
              <a:rPr lang="en-CA" smtClean="0"/>
              <a:pPr/>
              <a:t>‹#›</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29461030"/>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2716903" rtl="0" eaLnBrk="1" latinLnBrk="0" hangingPunct="1">
        <a:spcBef>
          <a:spcPct val="0"/>
        </a:spcBef>
        <a:buNone/>
        <a:defRPr sz="13000" kern="1200">
          <a:solidFill>
            <a:schemeClr val="tx1"/>
          </a:solidFill>
          <a:latin typeface="+mj-lt"/>
          <a:ea typeface="+mj-ea"/>
          <a:cs typeface="+mj-cs"/>
        </a:defRPr>
      </a:lvl1pPr>
    </p:titleStyle>
    <p:bodyStyle>
      <a:lvl1pPr marL="1018839" indent="-1018839" algn="l" defTabSz="2716903" rtl="0" eaLnBrk="1" latinLnBrk="0" hangingPunct="1">
        <a:spcBef>
          <a:spcPct val="20000"/>
        </a:spcBef>
        <a:buFont typeface="Arial" pitchFamily="34" charset="0"/>
        <a:buChar char="•"/>
        <a:defRPr sz="9500" kern="1200">
          <a:solidFill>
            <a:schemeClr val="tx1"/>
          </a:solidFill>
          <a:latin typeface="+mn-lt"/>
          <a:ea typeface="+mn-ea"/>
          <a:cs typeface="+mn-cs"/>
        </a:defRPr>
      </a:lvl1pPr>
      <a:lvl2pPr marL="2207484" indent="-849032" algn="l" defTabSz="2716903" rtl="0" eaLnBrk="1" latinLnBrk="0" hangingPunct="1">
        <a:spcBef>
          <a:spcPct val="20000"/>
        </a:spcBef>
        <a:buFont typeface="Arial" pitchFamily="34" charset="0"/>
        <a:buChar char="–"/>
        <a:defRPr sz="8300" kern="1200">
          <a:solidFill>
            <a:schemeClr val="tx1"/>
          </a:solidFill>
          <a:latin typeface="+mn-lt"/>
          <a:ea typeface="+mn-ea"/>
          <a:cs typeface="+mn-cs"/>
        </a:defRPr>
      </a:lvl2pPr>
      <a:lvl3pPr marL="3396130" indent="-679226" algn="l" defTabSz="2716903" rtl="0" eaLnBrk="1" latinLnBrk="0" hangingPunct="1">
        <a:spcBef>
          <a:spcPct val="20000"/>
        </a:spcBef>
        <a:buFont typeface="Arial" pitchFamily="34" charset="0"/>
        <a:buChar char="•"/>
        <a:defRPr sz="7200" kern="1200">
          <a:solidFill>
            <a:schemeClr val="tx1"/>
          </a:solidFill>
          <a:latin typeface="+mn-lt"/>
          <a:ea typeface="+mn-ea"/>
          <a:cs typeface="+mn-cs"/>
        </a:defRPr>
      </a:lvl3pPr>
      <a:lvl4pPr marL="4754581"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13033"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471485"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829936"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188388"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546840"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44"/>
          <p:cNvSpPr>
            <a:spLocks noChangeArrowheads="1"/>
          </p:cNvSpPr>
          <p:nvPr/>
        </p:nvSpPr>
        <p:spPr bwMode="auto">
          <a:xfrm>
            <a:off x="457200" y="509437"/>
            <a:ext cx="27432000" cy="2037745"/>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ctr" defTabSz="895492"/>
            <a:r>
              <a:rPr lang="en-AU" sz="4000" dirty="0" smtClean="0">
                <a:solidFill>
                  <a:schemeClr val="bg1"/>
                </a:solidFill>
                <a:latin typeface="Arial" pitchFamily="34" charset="0"/>
                <a:cs typeface="Arial" pitchFamily="34" charset="0"/>
              </a:rPr>
              <a:t>CMPE 450/490 Capstone </a:t>
            </a:r>
            <a:r>
              <a:rPr lang="en-AU" sz="4000" dirty="0">
                <a:solidFill>
                  <a:schemeClr val="bg1"/>
                </a:solidFill>
                <a:latin typeface="Arial" pitchFamily="34" charset="0"/>
                <a:cs typeface="Arial" pitchFamily="34" charset="0"/>
              </a:rPr>
              <a:t>Design Project</a:t>
            </a:r>
            <a:endParaRPr lang="en-AU" sz="4000" dirty="0" smtClean="0">
              <a:solidFill>
                <a:schemeClr val="bg1"/>
              </a:solidFill>
              <a:latin typeface="Arial" pitchFamily="34" charset="0"/>
              <a:cs typeface="Arial" pitchFamily="34" charset="0"/>
            </a:endParaRPr>
          </a:p>
          <a:p>
            <a:pPr algn="ctr" defTabSz="895492"/>
            <a:r>
              <a:rPr lang="en-AU" sz="6000" dirty="0" smtClean="0">
                <a:solidFill>
                  <a:schemeClr val="bg1"/>
                </a:solidFill>
                <a:latin typeface="Arial Black" pitchFamily="34" charset="0"/>
              </a:rPr>
              <a:t>3-in-1 Game with </a:t>
            </a:r>
            <a:r>
              <a:rPr lang="en-AU" sz="6000" dirty="0" smtClean="0">
                <a:solidFill>
                  <a:schemeClr val="bg1"/>
                </a:solidFill>
                <a:latin typeface="Arial Black" pitchFamily="34" charset="0"/>
              </a:rPr>
              <a:t>Remote</a:t>
            </a:r>
            <a:endParaRPr lang="en-AU" sz="6000" dirty="0">
              <a:solidFill>
                <a:schemeClr val="bg1"/>
              </a:solidFill>
              <a:latin typeface="Arial Black" pitchFamily="34" charset="0"/>
            </a:endParaRPr>
          </a:p>
        </p:txBody>
      </p:sp>
      <p:graphicFrame>
        <p:nvGraphicFramePr>
          <p:cNvPr id="10" name="Group 41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53083062"/>
              </p:ext>
            </p:extLst>
          </p:nvPr>
        </p:nvGraphicFramePr>
        <p:xfrm>
          <a:off x="457200" y="2453179"/>
          <a:ext cx="27432000" cy="1491292"/>
        </p:xfrm>
        <a:graphic>
          <a:graphicData uri="http://schemas.openxmlformats.org/drawingml/2006/table">
            <a:tbl>
              <a:tblPr/>
              <a:tblGrid>
                <a:gridCol w="22021455"/>
                <a:gridCol w="5410545"/>
              </a:tblGrid>
              <a:tr h="709269">
                <a:tc>
                  <a:txBody>
                    <a:bodyPr/>
                    <a:lstStyle/>
                    <a:p>
                      <a:pPr marL="0" marR="0" lvl="0" indent="0" algn="l"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Design Group Members</a:t>
                      </a:r>
                    </a:p>
                  </a:txBody>
                  <a:tcPr marL="271572" marR="91562" marT="48973" marB="4897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Year</a:t>
                      </a:r>
                    </a:p>
                  </a:txBody>
                  <a:tcPr marL="271572" marR="91562" marT="48973" marB="4897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r h="709269">
                <a:tc>
                  <a:txBody>
                    <a:bodyPr/>
                    <a:lstStyle/>
                    <a:p>
                      <a:pPr marL="0" marR="0" lvl="0" indent="0" algn="l"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Michael Shoniker and Timothy Bauman</a:t>
                      </a:r>
                    </a:p>
                  </a:txBody>
                  <a:tcPr marL="271572" marR="91562" marT="48973" marB="4897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2012</a:t>
                      </a:r>
                    </a:p>
                  </a:txBody>
                  <a:tcPr marL="271572" marR="91562" marT="48973" marB="4897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78"/>
          <p:cNvSpPr>
            <a:spLocks noChangeArrowheads="1"/>
          </p:cNvSpPr>
          <p:nvPr/>
        </p:nvSpPr>
        <p:spPr bwMode="auto">
          <a:xfrm>
            <a:off x="457200" y="4144961"/>
            <a:ext cx="27432000" cy="15128711"/>
          </a:xfrm>
          <a:prstGeom prst="rect">
            <a:avLst/>
          </a:prstGeom>
          <a:solidFill>
            <a:schemeClr val="bg1"/>
          </a:solidFill>
          <a:ln w="57150">
            <a:solidFill>
              <a:schemeClr val="tx1"/>
            </a:solidFill>
            <a:miter lim="800000"/>
            <a:headEnd/>
            <a:tailEnd/>
          </a:ln>
          <a:effectLst/>
        </p:spPr>
        <p:txBody>
          <a:bodyPr wrap="none" lIns="89705" tIns="44852" rIns="89705" bIns="44852" anchor="ctr"/>
          <a:lstStyle/>
          <a:p>
            <a:endParaRPr lang="en-CA" dirty="0"/>
          </a:p>
        </p:txBody>
      </p:sp>
      <p:pic>
        <p:nvPicPr>
          <p:cNvPr id="1025" name="Picture 1" descr="http://www.uofaweb.ualberta.ca/CMS/images/common/shim.gif"/>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1417323" y="8395940"/>
            <a:ext cx="809447" cy="15114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grpSp>
        <p:nvGrpSpPr>
          <p:cNvPr id="61" name="Group 60"/>
          <p:cNvGrpSpPr/>
          <p:nvPr/>
        </p:nvGrpSpPr>
        <p:grpSpPr>
          <a:xfrm>
            <a:off x="304800" y="18934050"/>
            <a:ext cx="27588058" cy="2037745"/>
            <a:chOff x="304800" y="16916400"/>
            <a:chExt cx="27588058" cy="1828800"/>
          </a:xfrm>
        </p:grpSpPr>
        <p:sp>
          <p:nvSpPr>
            <p:cNvPr id="13" name="Rectangle 144"/>
            <p:cNvSpPr>
              <a:spLocks noChangeArrowheads="1"/>
            </p:cNvSpPr>
            <p:nvPr/>
          </p:nvSpPr>
          <p:spPr bwMode="auto">
            <a:xfrm>
              <a:off x="453543" y="17215945"/>
              <a:ext cx="27439315" cy="1324303"/>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r" defTabSz="895492"/>
              <a:r>
                <a:rPr lang="en-AU" sz="5000" b="1" dirty="0">
                  <a:solidFill>
                    <a:schemeClr val="bg1"/>
                  </a:solidFill>
                  <a:latin typeface="Garamond" pitchFamily="18" charset="0"/>
                </a:rPr>
                <a:t>Department of Electrical &amp; Computer Engineering</a:t>
              </a:r>
            </a:p>
          </p:txBody>
        </p:sp>
        <p:pic>
          <p:nvPicPr>
            <p:cNvPr id="12" name="Picture 380" descr="UofA_transparent"/>
            <p:cNvPicPr>
              <a:picLocks noChangeAspect="1" noChangeArrowheads="1"/>
            </p:cNvPicPr>
            <p:nvPr/>
          </p:nvPicPr>
          <p:blipFill>
            <a:blip r:embed="rId4"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304800" y="16916400"/>
              <a:ext cx="5837382" cy="1828800"/>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grpSp>
      <p:sp>
        <p:nvSpPr>
          <p:cNvPr id="36" name="Text Box 80"/>
          <p:cNvSpPr txBox="1">
            <a:spLocks noChangeArrowheads="1"/>
          </p:cNvSpPr>
          <p:nvPr/>
        </p:nvSpPr>
        <p:spPr bwMode="auto">
          <a:xfrm>
            <a:off x="708831" y="13284276"/>
            <a:ext cx="6400800" cy="5268088"/>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Design</a:t>
            </a:r>
            <a:endParaRPr lang="en-US" sz="3000" dirty="0" smtClean="0">
              <a:latin typeface="Arial" charset="0"/>
            </a:endParaRPr>
          </a:p>
          <a:p>
            <a:r>
              <a:rPr lang="en-US" dirty="0" smtClean="0"/>
              <a:t>The </a:t>
            </a:r>
            <a:r>
              <a:rPr lang="en-US" dirty="0" smtClean="0"/>
              <a:t>IR signal from the remote conforms to the NEC standard protocol, as described in </a:t>
            </a:r>
            <a:r>
              <a:rPr lang="en-US" dirty="0" smtClean="0"/>
              <a:t>fig. </a:t>
            </a:r>
            <a:r>
              <a:rPr lang="en-US" dirty="0" smtClean="0"/>
              <a:t>1. This protocol sends a message signal at 888 Hz with a carrier frequency of 38 kHz. This means each pulse in </a:t>
            </a:r>
            <a:r>
              <a:rPr lang="en-US" dirty="0" smtClean="0"/>
              <a:t>fig. </a:t>
            </a:r>
            <a:r>
              <a:rPr lang="en-US" dirty="0" smtClean="0"/>
              <a:t>1 is actually made up of many smaller pulses.</a:t>
            </a:r>
          </a:p>
          <a:p>
            <a:r>
              <a:rPr lang="en-US" dirty="0" smtClean="0"/>
              <a:t>A two-stage process is used to decode this IR signal. The first stage buffers the high frequency pulses to achieve the smooth message signal. The second stage interprets the serial signal and converts it to a 32-bit parallel output that can be read by the NIOSII system.</a:t>
            </a:r>
          </a:p>
          <a:p>
            <a:pPr algn="just">
              <a:spcBef>
                <a:spcPts val="600"/>
              </a:spcBef>
              <a:spcAft>
                <a:spcPts val="1500"/>
              </a:spcAft>
            </a:pPr>
            <a:endParaRPr lang="en-US" dirty="0"/>
          </a:p>
        </p:txBody>
      </p:sp>
      <p:sp>
        <p:nvSpPr>
          <p:cNvPr id="38" name="Text Box 90"/>
          <p:cNvSpPr txBox="1">
            <a:spLocks noChangeArrowheads="1"/>
          </p:cNvSpPr>
          <p:nvPr/>
        </p:nvSpPr>
        <p:spPr bwMode="auto">
          <a:xfrm>
            <a:off x="685800" y="4373562"/>
            <a:ext cx="6400800" cy="3790761"/>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Overview</a:t>
            </a:r>
            <a:endParaRPr lang="en-US" sz="4000" dirty="0" smtClean="0">
              <a:latin typeface="Arial" charset="0"/>
            </a:endParaRPr>
          </a:p>
          <a:p>
            <a:r>
              <a:rPr lang="en-US" dirty="0" smtClean="0"/>
              <a:t>Implement a 3-in-1 game using the </a:t>
            </a:r>
            <a:r>
              <a:rPr lang="en-US" dirty="0" err="1" smtClean="0"/>
              <a:t>Altera</a:t>
            </a:r>
            <a:r>
              <a:rPr lang="en-US" dirty="0" smtClean="0"/>
              <a:t> DE2 board that is displayed to an external LCD and receives user input from a remote. To accomplish this, custom components were created on an FPGA to decode IR signals and interface the LCD. Using the NIOSII processor in a µC OS-II environment the software is able to interact with the hardware components</a:t>
            </a:r>
            <a:r>
              <a:rPr lang="en-US" dirty="0" smtClean="0"/>
              <a:t>.</a:t>
            </a:r>
          </a:p>
        </p:txBody>
      </p:sp>
      <p:sp>
        <p:nvSpPr>
          <p:cNvPr id="40" name="Text Box 348"/>
          <p:cNvSpPr txBox="1">
            <a:spLocks noChangeArrowheads="1"/>
          </p:cNvSpPr>
          <p:nvPr/>
        </p:nvSpPr>
        <p:spPr bwMode="auto">
          <a:xfrm>
            <a:off x="1143000" y="11836717"/>
            <a:ext cx="5546750" cy="46164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1</a:t>
            </a:r>
            <a:r>
              <a:rPr lang="en-US" b="1" u="none" dirty="0" smtClean="0"/>
              <a:t> </a:t>
            </a:r>
            <a:r>
              <a:rPr lang="en-US" b="1" dirty="0" smtClean="0"/>
              <a:t>NEC Standard IR Protocol Signal</a:t>
            </a:r>
            <a:endParaRPr lang="en-US" b="1" u="none" dirty="0"/>
          </a:p>
        </p:txBody>
      </p:sp>
      <p:sp>
        <p:nvSpPr>
          <p:cNvPr id="45" name="Text Box 350"/>
          <p:cNvSpPr txBox="1">
            <a:spLocks noChangeArrowheads="1"/>
          </p:cNvSpPr>
          <p:nvPr/>
        </p:nvSpPr>
        <p:spPr bwMode="auto">
          <a:xfrm>
            <a:off x="7848600" y="9131928"/>
            <a:ext cx="5943600" cy="83097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 2 Line art (or another vector format) is very effective for figures.</a:t>
            </a:r>
          </a:p>
        </p:txBody>
      </p:sp>
      <p:sp>
        <p:nvSpPr>
          <p:cNvPr id="49" name="Text Box 349"/>
          <p:cNvSpPr txBox="1">
            <a:spLocks noChangeArrowheads="1"/>
          </p:cNvSpPr>
          <p:nvPr/>
        </p:nvSpPr>
        <p:spPr bwMode="auto">
          <a:xfrm>
            <a:off x="11734800" y="12603162"/>
            <a:ext cx="5173953" cy="46164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dirty="0" smtClean="0"/>
              <a:t>3-in-1 Game with Remote</a:t>
            </a:r>
            <a:endParaRPr lang="en-US" b="1" u="none" dirty="0"/>
          </a:p>
        </p:txBody>
      </p:sp>
      <p:sp>
        <p:nvSpPr>
          <p:cNvPr id="53" name="Text Box 92"/>
          <p:cNvSpPr txBox="1">
            <a:spLocks noChangeArrowheads="1"/>
          </p:cNvSpPr>
          <p:nvPr/>
        </p:nvSpPr>
        <p:spPr bwMode="auto">
          <a:xfrm>
            <a:off x="21259800" y="13669962"/>
            <a:ext cx="6400800" cy="3790761"/>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Operation</a:t>
            </a:r>
          </a:p>
          <a:p>
            <a:r>
              <a:rPr lang="en-US" dirty="0" smtClean="0"/>
              <a:t>Games are selected from a menu that is displayed on the external LCD. The three available games are Blackjack, Skill Tester and Repeat After Me. The user has the ability to exit a game at anytime and return to the main menu.</a:t>
            </a:r>
          </a:p>
          <a:p>
            <a:r>
              <a:rPr lang="en-US" dirty="0" smtClean="0"/>
              <a:t>The board receives and decodes every button push, if the button push is determined to be valid the appropriate action will be preformed.</a:t>
            </a:r>
            <a:endParaRPr lang="en-US" dirty="0" smtClean="0"/>
          </a:p>
          <a:p>
            <a:pPr algn="just">
              <a:spcBef>
                <a:spcPts val="600"/>
              </a:spcBef>
              <a:spcAft>
                <a:spcPts val="1500"/>
              </a:spcAft>
            </a:pPr>
            <a:endParaRPr lang="en-CA" dirty="0"/>
          </a:p>
        </p:txBody>
      </p:sp>
      <p:sp>
        <p:nvSpPr>
          <p:cNvPr id="57" name="Text Box 88"/>
          <p:cNvSpPr txBox="1">
            <a:spLocks noChangeArrowheads="1"/>
          </p:cNvSpPr>
          <p:nvPr/>
        </p:nvSpPr>
        <p:spPr bwMode="auto">
          <a:xfrm>
            <a:off x="21259800" y="9859962"/>
            <a:ext cx="6400800" cy="305209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Components</a:t>
            </a:r>
          </a:p>
          <a:p>
            <a:pPr>
              <a:buClr>
                <a:schemeClr val="tx2"/>
              </a:buClr>
              <a:buFont typeface="Arial"/>
              <a:buChar char="•"/>
            </a:pPr>
            <a:r>
              <a:rPr lang="en-US" dirty="0" err="1" smtClean="0"/>
              <a:t>Altera</a:t>
            </a:r>
            <a:r>
              <a:rPr lang="en-US" dirty="0" smtClean="0"/>
              <a:t> DE2 board –</a:t>
            </a:r>
            <a:r>
              <a:rPr lang="en-US" dirty="0" smtClean="0"/>
              <a:t> Provides </a:t>
            </a:r>
            <a:r>
              <a:rPr lang="en-US" dirty="0" smtClean="0"/>
              <a:t>an on-board Cyclone </a:t>
            </a:r>
            <a:r>
              <a:rPr lang="en-US" dirty="0" smtClean="0"/>
              <a:t>II FPGA </a:t>
            </a:r>
            <a:r>
              <a:rPr lang="en-US" dirty="0" smtClean="0"/>
              <a:t>and 112 kHz IrDA </a:t>
            </a:r>
            <a:r>
              <a:rPr lang="en-US" dirty="0" smtClean="0"/>
              <a:t>receiver</a:t>
            </a:r>
          </a:p>
          <a:p>
            <a:pPr>
              <a:buClr>
                <a:schemeClr val="tx2"/>
              </a:buClr>
              <a:buFont typeface="Arial"/>
              <a:buChar char="•"/>
            </a:pPr>
            <a:endParaRPr lang="en-US" sz="1200" dirty="0" smtClean="0"/>
          </a:p>
          <a:p>
            <a:pPr>
              <a:buClr>
                <a:schemeClr val="tx2"/>
              </a:buClr>
              <a:buFont typeface="Arial"/>
              <a:buChar char="•"/>
            </a:pPr>
            <a:r>
              <a:rPr lang="en-US" dirty="0" smtClean="0"/>
              <a:t>Seiko </a:t>
            </a:r>
            <a:r>
              <a:rPr lang="en-US" dirty="0" smtClean="0"/>
              <a:t>L2034 LCD – 4x20 Character LCD with back </a:t>
            </a:r>
            <a:r>
              <a:rPr lang="en-US" dirty="0" smtClean="0"/>
              <a:t>light</a:t>
            </a:r>
          </a:p>
          <a:p>
            <a:pPr>
              <a:buClr>
                <a:schemeClr val="tx2"/>
              </a:buClr>
              <a:buFont typeface="Arial"/>
              <a:buChar char="•"/>
            </a:pPr>
            <a:endParaRPr lang="en-US" sz="1200" dirty="0" smtClean="0"/>
          </a:p>
          <a:p>
            <a:pPr>
              <a:buClr>
                <a:schemeClr val="tx2"/>
              </a:buClr>
              <a:buFont typeface="Arial"/>
              <a:buChar char="•"/>
            </a:pPr>
            <a:r>
              <a:rPr lang="en-US" dirty="0" smtClean="0"/>
              <a:t>Philips SRP4004 – 4-in-1 Universal </a:t>
            </a:r>
            <a:r>
              <a:rPr lang="en-US" dirty="0" smtClean="0"/>
              <a:t>Remote</a:t>
            </a:r>
            <a:endParaRPr lang="en-US" sz="4000" dirty="0">
              <a:latin typeface="Arial" charset="0"/>
            </a:endParaRPr>
          </a:p>
        </p:txBody>
      </p:sp>
      <p:pic>
        <p:nvPicPr>
          <p:cNvPr id="25" name="Picture 24"/>
          <p:cNvPicPr>
            <a:picLocks noChangeAspect="1"/>
          </p:cNvPicPr>
          <p:nvPr/>
        </p:nvPicPr>
        <p:blipFill>
          <a:blip r:embed="rId5"/>
          <a:stretch>
            <a:fillRect/>
          </a:stretch>
        </p:blipFill>
        <p:spPr>
          <a:xfrm>
            <a:off x="609600" y="9326562"/>
            <a:ext cx="6794500" cy="2221085"/>
          </a:xfrm>
          <a:prstGeom prst="rect">
            <a:avLst/>
          </a:prstGeom>
        </p:spPr>
      </p:pic>
      <p:pic>
        <p:nvPicPr>
          <p:cNvPr id="26" name="Picture 25"/>
          <p:cNvPicPr>
            <a:picLocks noChangeAspect="1"/>
          </p:cNvPicPr>
          <p:nvPr/>
        </p:nvPicPr>
        <p:blipFill>
          <a:blip r:embed="rId6"/>
          <a:stretch>
            <a:fillRect/>
          </a:stretch>
        </p:blipFill>
        <p:spPr>
          <a:xfrm>
            <a:off x="7467600" y="4754562"/>
            <a:ext cx="13587534" cy="7639050"/>
          </a:xfrm>
          <a:prstGeom prst="rect">
            <a:avLst/>
          </a:prstGeom>
        </p:spPr>
      </p:pic>
      <p:sp>
        <p:nvSpPr>
          <p:cNvPr id="28" name="Text Box 88"/>
          <p:cNvSpPr txBox="1">
            <a:spLocks noChangeArrowheads="1"/>
          </p:cNvSpPr>
          <p:nvPr/>
        </p:nvSpPr>
        <p:spPr bwMode="auto">
          <a:xfrm>
            <a:off x="7620000" y="16565562"/>
            <a:ext cx="6400800" cy="230830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defTabSz="2716903">
              <a:spcBef>
                <a:spcPct val="50000"/>
              </a:spcBef>
              <a:spcAft>
                <a:spcPts val="1500"/>
              </a:spcAft>
            </a:pPr>
            <a:r>
              <a:rPr lang="en-US" dirty="0" smtClean="0"/>
              <a:t>The external LCD is connected to the DE2 via GPIO pins. The NIOSII system is able to send 11-bit commands over these pins. These correspond to 3 control bits (RS, E and R/W) and 8 data bits (D0-D7). To ensure correct operation, strict timing requirements for these bits must be met. See fig. 2. </a:t>
            </a:r>
          </a:p>
        </p:txBody>
      </p:sp>
      <p:pic>
        <p:nvPicPr>
          <p:cNvPr id="30" name="Picture 29"/>
          <p:cNvPicPr>
            <a:picLocks noChangeAspect="1"/>
          </p:cNvPicPr>
          <p:nvPr/>
        </p:nvPicPr>
        <p:blipFill>
          <a:blip r:embed="rId7"/>
          <a:stretch>
            <a:fillRect/>
          </a:stretch>
        </p:blipFill>
        <p:spPr>
          <a:xfrm>
            <a:off x="8763000" y="13593762"/>
            <a:ext cx="3718956" cy="2426776"/>
          </a:xfrm>
          <a:prstGeom prst="rect">
            <a:avLst/>
          </a:prstGeom>
        </p:spPr>
      </p:pic>
      <p:sp>
        <p:nvSpPr>
          <p:cNvPr id="31" name="Text Box 348"/>
          <p:cNvSpPr txBox="1">
            <a:spLocks noChangeArrowheads="1"/>
          </p:cNvSpPr>
          <p:nvPr/>
        </p:nvSpPr>
        <p:spPr bwMode="auto">
          <a:xfrm>
            <a:off x="7848600" y="15955962"/>
            <a:ext cx="5546750" cy="46164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u="none" dirty="0"/>
              <a:t>Fig.</a:t>
            </a:r>
            <a:r>
              <a:rPr lang="en-US" b="1" u="none" dirty="0" smtClean="0"/>
              <a:t> </a:t>
            </a:r>
            <a:r>
              <a:rPr lang="en-US" b="1" dirty="0"/>
              <a:t>2</a:t>
            </a:r>
            <a:r>
              <a:rPr lang="en-US" b="1" u="none" dirty="0" smtClean="0"/>
              <a:t> </a:t>
            </a:r>
            <a:r>
              <a:rPr lang="en-US" b="1" dirty="0" smtClean="0"/>
              <a:t>LCD Write Operation Timing</a:t>
            </a:r>
            <a:endParaRPr lang="en-US" b="1" u="none" dirty="0"/>
          </a:p>
        </p:txBody>
      </p:sp>
      <p:sp>
        <p:nvSpPr>
          <p:cNvPr id="32" name="TextBox 31"/>
          <p:cNvSpPr txBox="1"/>
          <p:nvPr/>
        </p:nvSpPr>
        <p:spPr>
          <a:xfrm>
            <a:off x="14249400" y="13441362"/>
            <a:ext cx="6629400" cy="5570755"/>
          </a:xfrm>
          <a:prstGeom prst="rect">
            <a:avLst/>
          </a:prstGeom>
          <a:noFill/>
        </p:spPr>
        <p:txBody>
          <a:bodyPr wrap="square" rtlCol="0">
            <a:spAutoFit/>
          </a:bodyPr>
          <a:lstStyle/>
          <a:p>
            <a:r>
              <a:rPr lang="en-US" sz="4000" dirty="0" smtClean="0">
                <a:latin typeface="Arial"/>
                <a:cs typeface="Arial"/>
              </a:rPr>
              <a:t>Software</a:t>
            </a:r>
          </a:p>
          <a:p>
            <a:r>
              <a:rPr lang="en-US" sz="2400" dirty="0" smtClean="0">
                <a:latin typeface="Times New Roman"/>
                <a:cs typeface="Times New Roman"/>
              </a:rPr>
              <a:t>We </a:t>
            </a:r>
            <a:r>
              <a:rPr lang="en-US" sz="2400" dirty="0" smtClean="0">
                <a:latin typeface="Times New Roman"/>
                <a:cs typeface="Times New Roman"/>
              </a:rPr>
              <a:t>used</a:t>
            </a:r>
            <a:r>
              <a:rPr lang="en-US" sz="2400" dirty="0" smtClean="0">
                <a:latin typeface="Times New Roman"/>
                <a:cs typeface="Times New Roman"/>
              </a:rPr>
              <a:t> µC OS-II </a:t>
            </a:r>
            <a:r>
              <a:rPr lang="en-US" sz="2400" dirty="0" smtClean="0">
                <a:latin typeface="Times New Roman"/>
                <a:cs typeface="Times New Roman"/>
              </a:rPr>
              <a:t>to implement the functionality of our system.  There are two main software components: the remote driver and the game driver.</a:t>
            </a:r>
          </a:p>
          <a:p>
            <a:r>
              <a:rPr lang="en-US" sz="2400" dirty="0" smtClean="0">
                <a:latin typeface="Times New Roman"/>
                <a:cs typeface="Times New Roman"/>
              </a:rPr>
              <a:t> </a:t>
            </a:r>
          </a:p>
          <a:p>
            <a:r>
              <a:rPr lang="en-US" sz="2400" dirty="0" smtClean="0">
                <a:latin typeface="Times New Roman"/>
                <a:cs typeface="Times New Roman"/>
              </a:rPr>
              <a:t>The remote driver consists of a main task that polls the remote and sends the remote signals to the client.  The remote module also catches special signals (exit and pause) and handles them with client-supplied functions.</a:t>
            </a:r>
          </a:p>
          <a:p>
            <a:r>
              <a:rPr lang="en-US" sz="2400" dirty="0" smtClean="0">
                <a:latin typeface="Times New Roman"/>
                <a:cs typeface="Times New Roman"/>
              </a:rPr>
              <a:t> </a:t>
            </a:r>
          </a:p>
          <a:p>
            <a:r>
              <a:rPr lang="en-US" sz="2400" dirty="0" smtClean="0">
                <a:latin typeface="Times New Roman"/>
                <a:cs typeface="Times New Roman"/>
              </a:rPr>
              <a:t>The game driver consists of a main task that hosts the many game tasks.  This driver prompts the user to choose a game and then starts the game task.</a:t>
            </a:r>
          </a:p>
          <a:p>
            <a:endParaRPr lang="en-US" sz="2400" dirty="0" smtClean="0"/>
          </a:p>
        </p:txBody>
      </p:sp>
      <p:pic>
        <p:nvPicPr>
          <p:cNvPr id="33" name="Picture 32"/>
          <p:cNvPicPr>
            <a:picLocks noChangeAspect="1"/>
          </p:cNvPicPr>
          <p:nvPr/>
        </p:nvPicPr>
        <p:blipFill>
          <a:blip r:embed="rId8"/>
          <a:stretch>
            <a:fillRect/>
          </a:stretch>
        </p:blipFill>
        <p:spPr>
          <a:xfrm>
            <a:off x="21793200" y="5059362"/>
            <a:ext cx="5692326" cy="3505200"/>
          </a:xfrm>
          <a:prstGeom prst="rect">
            <a:avLst/>
          </a:prstGeom>
        </p:spPr>
      </p:pic>
      <p:sp>
        <p:nvSpPr>
          <p:cNvPr id="35" name="Text Box 349"/>
          <p:cNvSpPr txBox="1">
            <a:spLocks noChangeArrowheads="1"/>
          </p:cNvSpPr>
          <p:nvPr/>
        </p:nvSpPr>
        <p:spPr bwMode="auto">
          <a:xfrm>
            <a:off x="22021800" y="8716962"/>
            <a:ext cx="5173953" cy="46164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dirty="0" smtClean="0"/>
              <a:t>System Overview</a:t>
            </a:r>
            <a:endParaRPr lang="en-US" b="1" u="none"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6555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5858</TotalTime>
  <Words>541</Words>
  <Application>Microsoft Office PowerPoint</Application>
  <PresentationFormat>Custom</PresentationFormat>
  <Paragraphs>34</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Barton</dc:creator>
  <cp:lastModifiedBy>Michael Strife</cp:lastModifiedBy>
  <cp:revision>95</cp:revision>
  <cp:lastPrinted>2011-06-10T17:39:26Z</cp:lastPrinted>
  <dcterms:created xsi:type="dcterms:W3CDTF">2012-04-11T15:09:36Z</dcterms:created>
  <dcterms:modified xsi:type="dcterms:W3CDTF">2012-04-12T00:51:33Z</dcterms:modified>
</cp:coreProperties>
</file>