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12" r:id="rId1"/>
  </p:sldMasterIdLst>
  <p:notesMasterIdLst>
    <p:notesMasterId r:id="rId49"/>
  </p:notesMasterIdLst>
  <p:sldIdLst>
    <p:sldId id="282" r:id="rId2"/>
    <p:sldId id="258" r:id="rId3"/>
    <p:sldId id="257" r:id="rId4"/>
    <p:sldId id="261" r:id="rId5"/>
    <p:sldId id="262" r:id="rId6"/>
    <p:sldId id="267" r:id="rId7"/>
    <p:sldId id="309" r:id="rId8"/>
    <p:sldId id="283" r:id="rId9"/>
    <p:sldId id="310" r:id="rId10"/>
    <p:sldId id="284" r:id="rId11"/>
    <p:sldId id="285" r:id="rId12"/>
    <p:sldId id="286" r:id="rId13"/>
    <p:sldId id="287" r:id="rId14"/>
    <p:sldId id="311" r:id="rId15"/>
    <p:sldId id="265" r:id="rId16"/>
    <p:sldId id="272" r:id="rId17"/>
    <p:sldId id="269" r:id="rId18"/>
    <p:sldId id="273" r:id="rId19"/>
    <p:sldId id="275" r:id="rId20"/>
    <p:sldId id="276" r:id="rId21"/>
    <p:sldId id="277" r:id="rId22"/>
    <p:sldId id="278" r:id="rId23"/>
    <p:sldId id="279" r:id="rId24"/>
    <p:sldId id="274" r:id="rId25"/>
    <p:sldId id="280" r:id="rId26"/>
    <p:sldId id="281" r:id="rId27"/>
    <p:sldId id="312" r:id="rId28"/>
    <p:sldId id="314" r:id="rId29"/>
    <p:sldId id="290" r:id="rId30"/>
    <p:sldId id="315" r:id="rId31"/>
    <p:sldId id="316" r:id="rId32"/>
    <p:sldId id="317" r:id="rId33"/>
    <p:sldId id="318" r:id="rId34"/>
    <p:sldId id="295" r:id="rId35"/>
    <p:sldId id="296" r:id="rId36"/>
    <p:sldId id="297" r:id="rId37"/>
    <p:sldId id="298" r:id="rId38"/>
    <p:sldId id="299" r:id="rId39"/>
    <p:sldId id="300" r:id="rId40"/>
    <p:sldId id="313" r:id="rId41"/>
    <p:sldId id="303" r:id="rId42"/>
    <p:sldId id="304" r:id="rId43"/>
    <p:sldId id="305" r:id="rId44"/>
    <p:sldId id="306" r:id="rId45"/>
    <p:sldId id="307" r:id="rId46"/>
    <p:sldId id="308" r:id="rId47"/>
    <p:sldId id="263"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2" autoAdjust="0"/>
    <p:restoredTop sz="94654" autoAdjust="0"/>
  </p:normalViewPr>
  <p:slideViewPr>
    <p:cSldViewPr>
      <p:cViewPr varScale="1">
        <p:scale>
          <a:sx n="84" d="100"/>
          <a:sy n="84" d="100"/>
        </p:scale>
        <p:origin x="-522" y="-90"/>
      </p:cViewPr>
      <p:guideLst>
        <p:guide orient="horz" pos="2160"/>
        <p:guide pos="2880"/>
      </p:guideLst>
    </p:cSldViewPr>
  </p:slideViewPr>
  <p:outlineViewPr>
    <p:cViewPr>
      <p:scale>
        <a:sx n="33" d="100"/>
        <a:sy n="33" d="100"/>
      </p:scale>
      <p:origin x="0" y="2967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FCD224-9142-4229-AC65-CC9F5D35155A}" type="datetimeFigureOut">
              <a:rPr lang="en-US" smtClean="0"/>
              <a:pPr/>
              <a:t>7/22/2009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1E4A3C-1473-4931-BE39-C7B3072040A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84DBBDD-A049-45DD-A27A-42227F2BF12D}" type="datetimeFigureOut">
              <a:rPr lang="en-US" smtClean="0"/>
              <a:pPr/>
              <a:t>7/22/2009</a:t>
            </a:fld>
            <a:endParaRPr lang="en-CA"/>
          </a:p>
        </p:txBody>
      </p:sp>
      <p:sp>
        <p:nvSpPr>
          <p:cNvPr id="19" name="Footer Placeholder 18"/>
          <p:cNvSpPr>
            <a:spLocks noGrp="1"/>
          </p:cNvSpPr>
          <p:nvPr>
            <p:ph type="ftr" sz="quarter" idx="11"/>
          </p:nvPr>
        </p:nvSpPr>
        <p:spPr/>
        <p:txBody>
          <a:bodyPr/>
          <a:lstStyle/>
          <a:p>
            <a:endParaRPr lang="en-CA"/>
          </a:p>
        </p:txBody>
      </p:sp>
      <p:sp>
        <p:nvSpPr>
          <p:cNvPr id="27" name="Slide Number Placeholder 26"/>
          <p:cNvSpPr>
            <a:spLocks noGrp="1"/>
          </p:cNvSpPr>
          <p:nvPr>
            <p:ph type="sldNum" sz="quarter" idx="12"/>
          </p:nvPr>
        </p:nvSpPr>
        <p:spPr/>
        <p:txBody>
          <a:bodyPr/>
          <a:lstStyle/>
          <a:p>
            <a:fld id="{27AA1798-A048-4841-89A5-E51D9B238062}"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84DBBDD-A049-45DD-A27A-42227F2BF12D}" type="datetimeFigureOut">
              <a:rPr lang="en-US" smtClean="0"/>
              <a:pPr/>
              <a:t>7/22/2009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7AA1798-A048-4841-89A5-E51D9B238062}"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84DBBDD-A049-45DD-A27A-42227F2BF12D}" type="datetimeFigureOut">
              <a:rPr lang="en-US" smtClean="0"/>
              <a:pPr/>
              <a:t>7/22/2009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7AA1798-A048-4841-89A5-E51D9B238062}"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84DBBDD-A049-45DD-A27A-42227F2BF12D}" type="datetimeFigureOut">
              <a:rPr lang="en-US" smtClean="0"/>
              <a:pPr/>
              <a:t>7/22/2009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7AA1798-A048-4841-89A5-E51D9B238062}"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84DBBDD-A049-45DD-A27A-42227F2BF12D}" type="datetimeFigureOut">
              <a:rPr lang="en-US" smtClean="0"/>
              <a:pPr/>
              <a:t>7/22/2009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7AA1798-A048-4841-89A5-E51D9B238062}"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84DBBDD-A049-45DD-A27A-42227F2BF12D}" type="datetimeFigureOut">
              <a:rPr lang="en-US" smtClean="0"/>
              <a:pPr/>
              <a:t>7/22/2009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7AA1798-A048-4841-89A5-E51D9B238062}"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84DBBDD-A049-45DD-A27A-42227F2BF12D}" type="datetimeFigureOut">
              <a:rPr lang="en-US" smtClean="0"/>
              <a:pPr/>
              <a:t>7/22/2009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7AA1798-A048-4841-89A5-E51D9B238062}"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84DBBDD-A049-45DD-A27A-42227F2BF12D}" type="datetimeFigureOut">
              <a:rPr lang="en-US" smtClean="0"/>
              <a:pPr/>
              <a:t>7/22/2009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7AA1798-A048-4841-89A5-E51D9B238062}"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4DBBDD-A049-45DD-A27A-42227F2BF12D}" type="datetimeFigureOut">
              <a:rPr lang="en-US" smtClean="0"/>
              <a:pPr/>
              <a:t>7/22/2009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7AA1798-A048-4841-89A5-E51D9B238062}"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84DBBDD-A049-45DD-A27A-42227F2BF12D}" type="datetimeFigureOut">
              <a:rPr lang="en-US" smtClean="0"/>
              <a:pPr/>
              <a:t>7/22/2009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7AA1798-A048-4841-89A5-E51D9B238062}"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84DBBDD-A049-45DD-A27A-42227F2BF12D}" type="datetimeFigureOut">
              <a:rPr lang="en-US" smtClean="0"/>
              <a:pPr/>
              <a:t>7/22/2009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8077200" y="6356350"/>
            <a:ext cx="609600" cy="365125"/>
          </a:xfrm>
        </p:spPr>
        <p:txBody>
          <a:bodyPr/>
          <a:lstStyle/>
          <a:p>
            <a:fld id="{27AA1798-A048-4841-89A5-E51D9B238062}" type="slidenum">
              <a:rPr lang="en-CA" smtClean="0"/>
              <a:pPr/>
              <a:t>‹#›</a:t>
            </a:fld>
            <a:endParaRPr lang="en-CA"/>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84DBBDD-A049-45DD-A27A-42227F2BF12D}" type="datetimeFigureOut">
              <a:rPr lang="en-US" smtClean="0"/>
              <a:pPr/>
              <a:t>7/22/2009</a:t>
            </a:fld>
            <a:endParaRPr lang="en-C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C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7AA1798-A048-4841-89A5-E51D9B238062}" type="slidenum">
              <a:rPr lang="en-CA" smtClean="0"/>
              <a:pPr/>
              <a:t>‹#›</a:t>
            </a:fld>
            <a:endParaRPr lang="en-CA"/>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mackiev.com/hyperstudio/"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www.mackiev.com/hyperstudio/hs_video.html"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mtClean="0"/>
              <a:t>Computer </a:t>
            </a:r>
            <a:r>
              <a:rPr lang="en-US" smtClean="0"/>
              <a:t>Assist</a:t>
            </a:r>
            <a:r>
              <a:rPr lang="en-US" smtClean="0"/>
              <a:t>ed </a:t>
            </a:r>
            <a:r>
              <a:rPr lang="en-US" dirty="0" smtClean="0"/>
              <a:t>Language Learning</a:t>
            </a:r>
            <a:endParaRPr lang="en-US" dirty="0"/>
          </a:p>
        </p:txBody>
      </p:sp>
      <p:sp>
        <p:nvSpPr>
          <p:cNvPr id="3" name="Subtitle 2"/>
          <p:cNvSpPr>
            <a:spLocks noGrp="1"/>
          </p:cNvSpPr>
          <p:nvPr>
            <p:ph type="subTitle" idx="1"/>
          </p:nvPr>
        </p:nvSpPr>
        <p:spPr/>
        <p:txBody>
          <a:bodyPr/>
          <a:lstStyle/>
          <a:p>
            <a:r>
              <a:rPr lang="en-US" dirty="0" smtClean="0"/>
              <a:t>By Alan Skinner, Brett Ludwig and Michael Judin</a:t>
            </a:r>
            <a:endParaRPr lang="en-US" dirty="0"/>
          </a:p>
        </p:txBody>
      </p:sp>
      <p:pic>
        <p:nvPicPr>
          <p:cNvPr id="1033" name="Picture 9" descr="C:\Documents and Settings\Michael Judin\Local Settings\Temporary Internet Files\Content.IE5\0EGIZEYM\MCj04421470000[1].png"/>
          <p:cNvPicPr>
            <a:picLocks noChangeAspect="1" noChangeArrowheads="1"/>
          </p:cNvPicPr>
          <p:nvPr/>
        </p:nvPicPr>
        <p:blipFill>
          <a:blip r:embed="rId2"/>
          <a:srcRect/>
          <a:stretch>
            <a:fillRect/>
          </a:stretch>
        </p:blipFill>
        <p:spPr bwMode="auto">
          <a:xfrm>
            <a:off x="0" y="1285860"/>
            <a:ext cx="1964081" cy="207170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CA" dirty="0" smtClean="0"/>
              <a:t>Disadvantages of CALL</a:t>
            </a:r>
            <a:endParaRPr lang="en-CA"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Computer Skills</a:t>
            </a:r>
            <a:endParaRPr lang="en-CA" dirty="0"/>
          </a:p>
        </p:txBody>
      </p:sp>
      <p:sp>
        <p:nvSpPr>
          <p:cNvPr id="3" name="Content Placeholder 2"/>
          <p:cNvSpPr>
            <a:spLocks noGrp="1"/>
          </p:cNvSpPr>
          <p:nvPr>
            <p:ph idx="1"/>
          </p:nvPr>
        </p:nvSpPr>
        <p:spPr/>
        <p:txBody>
          <a:bodyPr>
            <a:normAutofit/>
          </a:bodyPr>
          <a:lstStyle/>
          <a:p>
            <a:r>
              <a:rPr lang="en-CA" dirty="0" smtClean="0"/>
              <a:t>Where are the students coming from?</a:t>
            </a:r>
          </a:p>
          <a:p>
            <a:r>
              <a:rPr lang="en-CA" dirty="0" smtClean="0"/>
              <a:t>How much prior experience do they have using computers?</a:t>
            </a:r>
          </a:p>
          <a:p>
            <a:r>
              <a:rPr lang="en-CA" dirty="0" smtClean="0"/>
              <a:t>How much time needs to spent simply teaching basic computer functions?</a:t>
            </a:r>
          </a:p>
          <a:p>
            <a:r>
              <a:rPr lang="en-CA" dirty="0" smtClean="0"/>
              <a:t>How familiar is the teacher with CALL programs?</a:t>
            </a:r>
          </a:p>
          <a:p>
            <a:r>
              <a:rPr lang="en-CA" dirty="0" smtClean="0"/>
              <a:t>How much class time could be lost trying to deal with technological problems?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Availability</a:t>
            </a:r>
            <a:endParaRPr lang="en-CA" dirty="0"/>
          </a:p>
        </p:txBody>
      </p:sp>
      <p:sp>
        <p:nvSpPr>
          <p:cNvPr id="3" name="Content Placeholder 2"/>
          <p:cNvSpPr>
            <a:spLocks noGrp="1"/>
          </p:cNvSpPr>
          <p:nvPr>
            <p:ph idx="1"/>
          </p:nvPr>
        </p:nvSpPr>
        <p:spPr/>
        <p:txBody>
          <a:bodyPr/>
          <a:lstStyle/>
          <a:p>
            <a:r>
              <a:rPr lang="en-CA" dirty="0" smtClean="0"/>
              <a:t>Do the students have computers at home? </a:t>
            </a:r>
          </a:p>
          <a:p>
            <a:pPr lvl="1"/>
            <a:r>
              <a:rPr lang="en-CA" dirty="0" smtClean="0"/>
              <a:t>Limited hours in the language lab</a:t>
            </a:r>
          </a:p>
          <a:p>
            <a:r>
              <a:rPr lang="en-CA" dirty="0" smtClean="0"/>
              <a:t>Not every school can afford computers / CALL programs. </a:t>
            </a:r>
            <a:endParaRPr lang="en-CA"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Language Aspect</a:t>
            </a:r>
            <a:endParaRPr lang="en-CA" dirty="0"/>
          </a:p>
        </p:txBody>
      </p:sp>
      <p:sp>
        <p:nvSpPr>
          <p:cNvPr id="3" name="Content Placeholder 2"/>
          <p:cNvSpPr>
            <a:spLocks noGrp="1"/>
          </p:cNvSpPr>
          <p:nvPr>
            <p:ph idx="1"/>
          </p:nvPr>
        </p:nvSpPr>
        <p:spPr/>
        <p:txBody>
          <a:bodyPr/>
          <a:lstStyle/>
          <a:p>
            <a:r>
              <a:rPr lang="en-CA" dirty="0" smtClean="0"/>
              <a:t>CALL programs are great for helping students with their reading, writing and listening. However, speaking functions of CALL programs are limited at best.</a:t>
            </a:r>
          </a:p>
          <a:p>
            <a:r>
              <a:rPr lang="en-CA" dirty="0" smtClean="0"/>
              <a:t>There are very few programs that are optimal for reading, writing and listening combined. </a:t>
            </a:r>
          </a:p>
          <a:p>
            <a:r>
              <a:rPr lang="en-CA" dirty="0" smtClean="0"/>
              <a:t>Lack of Human interaction. </a:t>
            </a:r>
            <a:endParaRPr lang="en-CA"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4800" smtClean="0"/>
              <a:t>Case Study 1: Using Wikis for Collaborative Learning</a:t>
            </a:r>
            <a:endParaRPr lang="en-US" sz="4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What is a Wiki?</a:t>
            </a:r>
            <a:endParaRPr lang="en-CA" dirty="0"/>
          </a:p>
        </p:txBody>
      </p:sp>
      <p:sp>
        <p:nvSpPr>
          <p:cNvPr id="3" name="Content Placeholder 2"/>
          <p:cNvSpPr>
            <a:spLocks noGrp="1"/>
          </p:cNvSpPr>
          <p:nvPr>
            <p:ph idx="1"/>
          </p:nvPr>
        </p:nvSpPr>
        <p:spPr/>
        <p:txBody>
          <a:bodyPr>
            <a:normAutofit/>
          </a:bodyPr>
          <a:lstStyle/>
          <a:p>
            <a:r>
              <a:rPr lang="en-CA" dirty="0" smtClean="0"/>
              <a:t>A wiki is a software tool designed to make web authoring quick and easy</a:t>
            </a:r>
          </a:p>
          <a:p>
            <a:r>
              <a:rPr lang="en-CA" dirty="0" smtClean="0"/>
              <a:t>From Hawaiian term </a:t>
            </a:r>
            <a:r>
              <a:rPr lang="en-CA" i="1" dirty="0" smtClean="0"/>
              <a:t>wiki</a:t>
            </a:r>
            <a:r>
              <a:rPr lang="en-CA" dirty="0" smtClean="0"/>
              <a:t>, meaning “quick”</a:t>
            </a:r>
          </a:p>
          <a:p>
            <a:r>
              <a:rPr lang="en-CA" dirty="0" smtClean="0"/>
              <a:t>Most common form is a user-created and user-maintained web database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Wikipedia</a:t>
            </a:r>
            <a:endParaRPr lang="en-US" dirty="0"/>
          </a:p>
        </p:txBody>
      </p:sp>
      <p:sp>
        <p:nvSpPr>
          <p:cNvPr id="5" name="Content Placeholder 4"/>
          <p:cNvSpPr>
            <a:spLocks noGrp="1"/>
          </p:cNvSpPr>
          <p:nvPr>
            <p:ph sz="half" idx="1"/>
          </p:nvPr>
        </p:nvSpPr>
        <p:spPr/>
        <p:txBody>
          <a:bodyPr>
            <a:normAutofit/>
          </a:bodyPr>
          <a:lstStyle/>
          <a:p>
            <a:r>
              <a:rPr lang="en-US" dirty="0" smtClean="0"/>
              <a:t>Most popular and well-known wiki</a:t>
            </a:r>
          </a:p>
          <a:p>
            <a:r>
              <a:rPr lang="en-US" dirty="0" smtClean="0"/>
              <a:t>Like all wikis, features:</a:t>
            </a:r>
          </a:p>
          <a:p>
            <a:pPr lvl="1"/>
            <a:r>
              <a:rPr lang="en-US" dirty="0" smtClean="0"/>
              <a:t>Users can add, delete, or edit pages freely</a:t>
            </a:r>
          </a:p>
          <a:p>
            <a:pPr lvl="1"/>
            <a:r>
              <a:rPr lang="en-US" dirty="0" smtClean="0"/>
              <a:t>Allows hyperlinks, images, and multimedia content</a:t>
            </a:r>
          </a:p>
          <a:p>
            <a:pPr lvl="1"/>
            <a:r>
              <a:rPr lang="en-US" dirty="0" smtClean="0"/>
              <a:t>Software tracks all changes ever made</a:t>
            </a:r>
            <a:endParaRPr lang="en-US" dirty="0"/>
          </a:p>
        </p:txBody>
      </p:sp>
      <p:pic>
        <p:nvPicPr>
          <p:cNvPr id="8" name="Content Placeholder 7" descr="489px-Wikipedia-logo-en-big.png"/>
          <p:cNvPicPr>
            <a:picLocks noGrp="1" noChangeAspect="1"/>
          </p:cNvPicPr>
          <p:nvPr>
            <p:ph sz="half" idx="2"/>
          </p:nvPr>
        </p:nvPicPr>
        <p:blipFill>
          <a:blip r:embed="rId2"/>
          <a:stretch>
            <a:fillRect/>
          </a:stretch>
        </p:blipFill>
        <p:spPr>
          <a:xfrm>
            <a:off x="4857674" y="1920875"/>
            <a:ext cx="3619651" cy="4433888"/>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Using Wikis in a Social Studies Classroom</a:t>
            </a:r>
            <a:endParaRPr lang="en-CA" dirty="0"/>
          </a:p>
        </p:txBody>
      </p:sp>
      <p:sp>
        <p:nvSpPr>
          <p:cNvPr id="5" name="Content Placeholder 4"/>
          <p:cNvSpPr>
            <a:spLocks noGrp="1"/>
          </p:cNvSpPr>
          <p:nvPr>
            <p:ph idx="1"/>
          </p:nvPr>
        </p:nvSpPr>
        <p:spPr/>
        <p:txBody>
          <a:bodyPr/>
          <a:lstStyle/>
          <a:p>
            <a:r>
              <a:rPr lang="en-US" dirty="0" smtClean="0"/>
              <a:t>One or more classes can collaborate to create a wiki about:</a:t>
            </a:r>
          </a:p>
          <a:p>
            <a:pPr lvl="1"/>
            <a:r>
              <a:rPr lang="en-US" dirty="0" smtClean="0"/>
              <a:t>A historical event or set of events</a:t>
            </a:r>
          </a:p>
          <a:p>
            <a:pPr lvl="1"/>
            <a:r>
              <a:rPr lang="en-US" dirty="0" smtClean="0"/>
              <a:t>A geographic location (city, country, region)</a:t>
            </a:r>
          </a:p>
          <a:p>
            <a:pPr lvl="1"/>
            <a:r>
              <a:rPr lang="en-US" dirty="0" smtClean="0"/>
              <a:t>A political issue or set of issues</a:t>
            </a:r>
          </a:p>
          <a:p>
            <a:pPr lvl="1"/>
            <a:r>
              <a:rPr lang="en-US" dirty="0" smtClean="0"/>
              <a:t>A cultural or ethnic group</a:t>
            </a:r>
          </a:p>
          <a:p>
            <a:pPr lvl="1"/>
            <a:r>
              <a:rPr lang="en-US" dirty="0" smtClean="0"/>
              <a:t>etc.</a:t>
            </a:r>
          </a:p>
          <a:p>
            <a:pPr lvl="1"/>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Why a Wiki?</a:t>
            </a:r>
            <a:endParaRPr lang="en-US" dirty="0"/>
          </a:p>
        </p:txBody>
      </p:sp>
      <p:sp>
        <p:nvSpPr>
          <p:cNvPr id="5" name="Content Placeholder 4"/>
          <p:cNvSpPr>
            <a:spLocks noGrp="1"/>
          </p:cNvSpPr>
          <p:nvPr>
            <p:ph idx="1"/>
          </p:nvPr>
        </p:nvSpPr>
        <p:spPr/>
        <p:txBody>
          <a:bodyPr>
            <a:normAutofit/>
          </a:bodyPr>
          <a:lstStyle/>
          <a:p>
            <a:r>
              <a:rPr lang="en-US" dirty="0" smtClean="0"/>
              <a:t>Provides opportunity for students to practice English reading &amp; writing in an authentic environment</a:t>
            </a:r>
          </a:p>
          <a:p>
            <a:r>
              <a:rPr lang="en-US" dirty="0" smtClean="0"/>
              <a:t>Allows collaboration with entire class, or multiple classes</a:t>
            </a:r>
          </a:p>
          <a:p>
            <a:r>
              <a:rPr lang="en-US" dirty="0" smtClean="0"/>
              <a:t>Allows greater scope and differentiation of study</a:t>
            </a:r>
          </a:p>
          <a:p>
            <a:r>
              <a:rPr lang="en-US" dirty="0" smtClean="0"/>
              <a:t>Can be as teacher-directed or student-directed as is appropriate for group</a:t>
            </a:r>
          </a:p>
          <a:p>
            <a:r>
              <a:rPr lang="en-US" dirty="0" smtClean="0"/>
              <a:t>Allows teacher to evaluate individual contributions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Collaboration</a:t>
            </a:r>
            <a:endParaRPr lang="en-US" dirty="0"/>
          </a:p>
        </p:txBody>
      </p:sp>
      <p:sp>
        <p:nvSpPr>
          <p:cNvPr id="3" name="Content Placeholder 2"/>
          <p:cNvSpPr>
            <a:spLocks noGrp="1"/>
          </p:cNvSpPr>
          <p:nvPr>
            <p:ph idx="1"/>
          </p:nvPr>
        </p:nvSpPr>
        <p:spPr/>
        <p:txBody>
          <a:bodyPr/>
          <a:lstStyle/>
          <a:p>
            <a:r>
              <a:rPr lang="en-US" dirty="0" smtClean="0"/>
              <a:t>A wiki can be edited by all users</a:t>
            </a:r>
          </a:p>
          <a:p>
            <a:pPr lvl="1"/>
            <a:r>
              <a:rPr lang="en-US" dirty="0" smtClean="0"/>
              <a:t>Allows multiple students or multiple classes to work on the same subjects</a:t>
            </a:r>
          </a:p>
          <a:p>
            <a:pPr lvl="1"/>
            <a:r>
              <a:rPr lang="en-US" dirty="0" smtClean="0"/>
              <a:t>Students can combine their knowledge and research efforts</a:t>
            </a:r>
          </a:p>
          <a:p>
            <a:pPr lvl="1"/>
            <a:r>
              <a:rPr lang="en-US" dirty="0" smtClean="0"/>
              <a:t>Students can spot and edit any language errors</a:t>
            </a:r>
          </a:p>
          <a:p>
            <a:r>
              <a:rPr lang="en-US" dirty="0" smtClean="0"/>
              <a:t>Provides opportunity to revise knowledge and practice critical thinking</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A Short History of CALL</a:t>
            </a:r>
            <a:endParaRPr lang="en-C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&amp; Differentiation</a:t>
            </a:r>
            <a:endParaRPr lang="en-US" dirty="0"/>
          </a:p>
        </p:txBody>
      </p:sp>
      <p:sp>
        <p:nvSpPr>
          <p:cNvPr id="3" name="Content Placeholder 2"/>
          <p:cNvSpPr>
            <a:spLocks noGrp="1"/>
          </p:cNvSpPr>
          <p:nvPr>
            <p:ph idx="1"/>
          </p:nvPr>
        </p:nvSpPr>
        <p:spPr/>
        <p:txBody>
          <a:bodyPr/>
          <a:lstStyle/>
          <a:p>
            <a:r>
              <a:rPr lang="en-US" dirty="0" smtClean="0"/>
              <a:t>Teacher should define scope of project</a:t>
            </a:r>
          </a:p>
          <a:p>
            <a:pPr lvl="1"/>
            <a:r>
              <a:rPr lang="en-US" dirty="0" smtClean="0"/>
              <a:t>What should be included or excluded</a:t>
            </a:r>
          </a:p>
          <a:p>
            <a:r>
              <a:rPr lang="en-US" dirty="0" smtClean="0"/>
              <a:t>Can cover a subject in greater breadth and depth than traditional essays or presentations</a:t>
            </a:r>
          </a:p>
          <a:p>
            <a:r>
              <a:rPr lang="en-US" dirty="0" smtClean="0"/>
              <a:t>Students can be assigned to work on more or less difficult aspects</a:t>
            </a:r>
          </a:p>
          <a:p>
            <a:pPr lvl="1"/>
            <a:r>
              <a:rPr lang="en-US" dirty="0" smtClean="0"/>
              <a:t>Differentiation by interest or difficulty</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Teacher- or Student-directed</a:t>
            </a:r>
            <a:endParaRPr lang="en-US" dirty="0"/>
          </a:p>
        </p:txBody>
      </p:sp>
      <p:sp>
        <p:nvSpPr>
          <p:cNvPr id="3" name="Content Placeholder 2"/>
          <p:cNvSpPr>
            <a:spLocks noGrp="1"/>
          </p:cNvSpPr>
          <p:nvPr>
            <p:ph idx="1"/>
          </p:nvPr>
        </p:nvSpPr>
        <p:spPr/>
        <p:txBody>
          <a:bodyPr>
            <a:normAutofit/>
          </a:bodyPr>
          <a:lstStyle/>
          <a:p>
            <a:r>
              <a:rPr lang="en-US" dirty="0" smtClean="0"/>
              <a:t>Teacher-directed:</a:t>
            </a:r>
          </a:p>
          <a:p>
            <a:pPr lvl="1"/>
            <a:r>
              <a:rPr lang="en-US" dirty="0" smtClean="0"/>
              <a:t>Teacher assigns specific subjects and responsibilities to students</a:t>
            </a:r>
          </a:p>
          <a:p>
            <a:pPr lvl="1"/>
            <a:r>
              <a:rPr lang="en-US" dirty="0" smtClean="0"/>
              <a:t>Teacher provides specific expectations and deadlines, does planning for students</a:t>
            </a:r>
          </a:p>
          <a:p>
            <a:r>
              <a:rPr lang="en-US" dirty="0" smtClean="0"/>
              <a:t>Student-directed:</a:t>
            </a:r>
          </a:p>
          <a:p>
            <a:pPr lvl="1"/>
            <a:r>
              <a:rPr lang="en-US" dirty="0" smtClean="0"/>
              <a:t>Teacher allows students to pursue individual interests</a:t>
            </a:r>
          </a:p>
          <a:p>
            <a:pPr lvl="1"/>
            <a:r>
              <a:rPr lang="en-US" dirty="0" smtClean="0"/>
              <a:t>Teacher provides clear expectations but makes students responsible for planning and implementation</a:t>
            </a:r>
          </a:p>
          <a:p>
            <a:pPr lvl="1"/>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Tracking individual contributions</a:t>
            </a:r>
            <a:endParaRPr lang="en-US" dirty="0"/>
          </a:p>
        </p:txBody>
      </p:sp>
      <p:sp>
        <p:nvSpPr>
          <p:cNvPr id="3" name="Content Placeholder 2"/>
          <p:cNvSpPr>
            <a:spLocks noGrp="1"/>
          </p:cNvSpPr>
          <p:nvPr>
            <p:ph idx="1"/>
          </p:nvPr>
        </p:nvSpPr>
        <p:spPr/>
        <p:txBody>
          <a:bodyPr/>
          <a:lstStyle/>
          <a:p>
            <a:r>
              <a:rPr lang="en-US" dirty="0" smtClean="0"/>
              <a:t>Specific methodology will vary depending on wiki software</a:t>
            </a:r>
          </a:p>
          <a:p>
            <a:r>
              <a:rPr lang="en-US" dirty="0" smtClean="0"/>
              <a:t>Teachers can track aspects including:</a:t>
            </a:r>
          </a:p>
          <a:p>
            <a:pPr lvl="1"/>
            <a:r>
              <a:rPr lang="en-US" dirty="0" smtClean="0"/>
              <a:t>Who wrote each article</a:t>
            </a:r>
          </a:p>
          <a:p>
            <a:pPr lvl="1"/>
            <a:r>
              <a:rPr lang="en-US" dirty="0" smtClean="0"/>
              <a:t>Who made various edits and revisions</a:t>
            </a:r>
          </a:p>
          <a:p>
            <a:pPr lvl="1"/>
            <a:r>
              <a:rPr lang="en-US" dirty="0" smtClean="0"/>
              <a:t>What sources students are using for research and annotation</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Pitfalls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Main emphasis is on reading and writing, not speaking and listening skills</a:t>
            </a:r>
          </a:p>
          <a:p>
            <a:r>
              <a:rPr lang="en-US" dirty="0" smtClean="0"/>
              <a:t>Students may be tempted to copy-and-paste information from other wikis or web resources</a:t>
            </a:r>
          </a:p>
          <a:p>
            <a:r>
              <a:rPr lang="en-US" dirty="0" smtClean="0"/>
              <a:t>Teacher must decide if wiki should be publicly viewable or restricted to school network</a:t>
            </a:r>
          </a:p>
          <a:p>
            <a:r>
              <a:rPr lang="en-US" dirty="0" smtClean="0"/>
              <a:t>Teacher must set expectations for each stage of project, and act as project manager</a:t>
            </a:r>
          </a:p>
          <a:p>
            <a:r>
              <a:rPr lang="en-US" dirty="0" smtClean="0"/>
              <a:t>Peer editing opens up potential for conflict</a:t>
            </a:r>
          </a:p>
          <a:p>
            <a:r>
              <a:rPr lang="en-US" dirty="0" smtClean="0"/>
              <a:t>Project must include specific protocols for formatting, annotation, etc.</a:t>
            </a:r>
          </a:p>
          <a:p>
            <a:pPr>
              <a:buNone/>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Project</a:t>
            </a:r>
            <a:endParaRPr lang="en-US" dirty="0"/>
          </a:p>
        </p:txBody>
      </p:sp>
      <p:sp>
        <p:nvSpPr>
          <p:cNvPr id="3" name="Content Placeholder 2"/>
          <p:cNvSpPr>
            <a:spLocks noGrp="1"/>
          </p:cNvSpPr>
          <p:nvPr>
            <p:ph idx="1"/>
          </p:nvPr>
        </p:nvSpPr>
        <p:spPr/>
        <p:txBody>
          <a:bodyPr>
            <a:normAutofit/>
          </a:bodyPr>
          <a:lstStyle/>
          <a:p>
            <a:r>
              <a:rPr lang="en-US" dirty="0" smtClean="0"/>
              <a:t>A grade 9 Social Studies class of </a:t>
            </a:r>
            <a:r>
              <a:rPr lang="en-US" dirty="0" err="1" smtClean="0"/>
              <a:t>ELLs</a:t>
            </a:r>
            <a:r>
              <a:rPr lang="en-US" dirty="0" smtClean="0"/>
              <a:t> is studying the economic growth of the United States of America</a:t>
            </a:r>
          </a:p>
          <a:p>
            <a:pPr lvl="1"/>
            <a:r>
              <a:rPr lang="en-US" dirty="0" smtClean="0"/>
              <a:t>Teacher outlines wiki project, learning goals</a:t>
            </a:r>
          </a:p>
          <a:p>
            <a:pPr lvl="1"/>
            <a:r>
              <a:rPr lang="en-US" dirty="0" smtClean="0"/>
              <a:t>Teacher presents new concepts and vocabulary</a:t>
            </a:r>
          </a:p>
          <a:p>
            <a:pPr lvl="1"/>
            <a:r>
              <a:rPr lang="en-US" dirty="0" smtClean="0"/>
              <a:t>Students are assigned to answer various questions, e.g.</a:t>
            </a:r>
          </a:p>
          <a:p>
            <a:pPr lvl="2"/>
            <a:r>
              <a:rPr lang="en-US" dirty="0" smtClean="0"/>
              <a:t>What economic system does the United States use?</a:t>
            </a:r>
          </a:p>
          <a:p>
            <a:pPr lvl="2"/>
            <a:r>
              <a:rPr lang="en-US" dirty="0" smtClean="0"/>
              <a:t>What is the origin of this system?</a:t>
            </a:r>
          </a:p>
          <a:p>
            <a:pPr lvl="2"/>
            <a:r>
              <a:rPr lang="en-US" dirty="0" smtClean="0"/>
              <a:t>What are some of the effects of this system?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Project cont.</a:t>
            </a:r>
            <a:endParaRPr lang="en-US" dirty="0"/>
          </a:p>
        </p:txBody>
      </p:sp>
      <p:sp>
        <p:nvSpPr>
          <p:cNvPr id="3" name="Content Placeholder 2"/>
          <p:cNvSpPr>
            <a:spLocks noGrp="1"/>
          </p:cNvSpPr>
          <p:nvPr>
            <p:ph idx="1"/>
          </p:nvPr>
        </p:nvSpPr>
        <p:spPr/>
        <p:txBody>
          <a:bodyPr/>
          <a:lstStyle/>
          <a:p>
            <a:pPr lvl="1"/>
            <a:r>
              <a:rPr lang="en-US" dirty="0" smtClean="0"/>
              <a:t>Students use textbook, web or library resources to research answers to questions</a:t>
            </a:r>
          </a:p>
          <a:p>
            <a:pPr lvl="1"/>
            <a:r>
              <a:rPr lang="en-US" dirty="0" smtClean="0"/>
              <a:t>Teacher creates “home” page of wiki, with all questions and hyperlinks to student pages</a:t>
            </a:r>
          </a:p>
          <a:p>
            <a:pPr lvl="1"/>
            <a:r>
              <a:rPr lang="en-US" dirty="0" smtClean="0"/>
              <a:t>Students can (and should) start writing their articles while they proceed with research</a:t>
            </a:r>
          </a:p>
          <a:p>
            <a:pPr lvl="1"/>
            <a:r>
              <a:rPr lang="en-US" dirty="0" smtClean="0"/>
              <a:t>Students review their own and each others’ work</a:t>
            </a:r>
          </a:p>
          <a:p>
            <a:pPr lvl="2"/>
            <a:r>
              <a:rPr lang="en-US" dirty="0" smtClean="0"/>
              <a:t>Check for facts, language errors – and can correct these freely</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Project cont.</a:t>
            </a:r>
            <a:endParaRPr lang="en-US" dirty="0"/>
          </a:p>
        </p:txBody>
      </p:sp>
      <p:sp>
        <p:nvSpPr>
          <p:cNvPr id="3" name="Content Placeholder 2"/>
          <p:cNvSpPr>
            <a:spLocks noGrp="1"/>
          </p:cNvSpPr>
          <p:nvPr>
            <p:ph idx="1"/>
          </p:nvPr>
        </p:nvSpPr>
        <p:spPr/>
        <p:txBody>
          <a:bodyPr/>
          <a:lstStyle/>
          <a:p>
            <a:pPr lvl="1"/>
            <a:r>
              <a:rPr lang="en-US" dirty="0" smtClean="0"/>
              <a:t>Student research will raise new questions</a:t>
            </a:r>
          </a:p>
          <a:p>
            <a:pPr lvl="2"/>
            <a:r>
              <a:rPr lang="en-US" dirty="0" smtClean="0"/>
              <a:t>Teacher can assign these new questions to students, to deepen understanding</a:t>
            </a:r>
          </a:p>
          <a:p>
            <a:pPr lvl="1"/>
            <a:r>
              <a:rPr lang="en-US" dirty="0" smtClean="0"/>
              <a:t>Teacher can evaluate student work based on level of individual contribution, cooperation, demonstration of language skills, etc.</a:t>
            </a:r>
          </a:p>
          <a:p>
            <a:pPr lvl="1"/>
            <a:r>
              <a:rPr lang="en-US" dirty="0" smtClean="0"/>
              <a:t>Project can be revisited later on, to refine and improve product</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4400" smtClean="0"/>
              <a:t>Case Study 2: Using Digital Multimedia for Learning</a:t>
            </a:r>
            <a:endParaRPr lang="en-US" sz="4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Multimedia and Hypermedia</a:t>
            </a:r>
            <a:endParaRPr lang="en-US" dirty="0"/>
          </a:p>
        </p:txBody>
      </p:sp>
      <p:sp>
        <p:nvSpPr>
          <p:cNvPr id="3" name="Content Placeholder 2"/>
          <p:cNvSpPr>
            <a:spLocks noGrp="1"/>
          </p:cNvSpPr>
          <p:nvPr>
            <p:ph idx="1"/>
          </p:nvPr>
        </p:nvSpPr>
        <p:spPr/>
        <p:txBody>
          <a:bodyPr>
            <a:normAutofit lnSpcReduction="10000"/>
          </a:bodyPr>
          <a:lstStyle/>
          <a:p>
            <a:pPr>
              <a:lnSpc>
                <a:spcPct val="90000"/>
              </a:lnSpc>
              <a:buNone/>
            </a:pPr>
            <a:r>
              <a:rPr lang="en-US" sz="3200" dirty="0" smtClean="0">
                <a:latin typeface="Calibri" pitchFamily="34" charset="0"/>
              </a:rPr>
              <a:t>Multimedia:</a:t>
            </a:r>
          </a:p>
          <a:p>
            <a:pPr>
              <a:lnSpc>
                <a:spcPct val="90000"/>
              </a:lnSpc>
            </a:pPr>
            <a:r>
              <a:rPr lang="en-US" sz="2800" dirty="0" smtClean="0">
                <a:latin typeface="Calibri" pitchFamily="34" charset="0"/>
              </a:rPr>
              <a:t>A presentation that contains several types of media such as still and moving graphics, text sounds, and animations used to communicate information.</a:t>
            </a:r>
          </a:p>
          <a:p>
            <a:pPr>
              <a:lnSpc>
                <a:spcPct val="90000"/>
              </a:lnSpc>
              <a:buNone/>
            </a:pPr>
            <a:endParaRPr lang="en-US" sz="2800" dirty="0" smtClean="0">
              <a:latin typeface="Calibri" pitchFamily="34" charset="0"/>
            </a:endParaRPr>
          </a:p>
          <a:p>
            <a:pPr>
              <a:lnSpc>
                <a:spcPct val="90000"/>
              </a:lnSpc>
              <a:buNone/>
            </a:pPr>
            <a:r>
              <a:rPr lang="en-US" sz="3200" dirty="0" smtClean="0">
                <a:latin typeface="Calibri" pitchFamily="34" charset="0"/>
              </a:rPr>
              <a:t>Hypermedia:</a:t>
            </a:r>
          </a:p>
          <a:p>
            <a:pPr>
              <a:lnSpc>
                <a:spcPct val="90000"/>
              </a:lnSpc>
            </a:pPr>
            <a:r>
              <a:rPr lang="en-US" sz="2800" dirty="0" smtClean="0">
                <a:latin typeface="Calibri" pitchFamily="34" charset="0"/>
              </a:rPr>
              <a:t>Linked media which makes it possible to move to another place within the presentation or from one form of media to another through the use of embedded buttons and mouse clicks.</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latin typeface="Calibri" pitchFamily="34" charset="0"/>
              </a:rPr>
              <a:t>The Impact of Digital Media</a:t>
            </a:r>
          </a:p>
        </p:txBody>
      </p:sp>
      <p:sp>
        <p:nvSpPr>
          <p:cNvPr id="5123" name="Rectangle 3"/>
          <p:cNvSpPr>
            <a:spLocks noGrp="1" noChangeArrowheads="1"/>
          </p:cNvSpPr>
          <p:nvPr>
            <p:ph idx="1"/>
          </p:nvPr>
        </p:nvSpPr>
        <p:spPr/>
        <p:txBody>
          <a:bodyPr>
            <a:normAutofit lnSpcReduction="10000"/>
          </a:bodyPr>
          <a:lstStyle/>
          <a:p>
            <a:pPr eaLnBrk="1" hangingPunct="1"/>
            <a:r>
              <a:rPr lang="en-US" sz="2800" dirty="0" smtClean="0">
                <a:latin typeface="Calibri" pitchFamily="34" charset="0"/>
              </a:rPr>
              <a:t>Multimedia simply means “many media”. Something as simple as a slide presentation with taped audio is multimedia. Multimedia has now become digital in recent years and has expanded the educational capabilities of multimedia.</a:t>
            </a:r>
          </a:p>
          <a:p>
            <a:pPr eaLnBrk="1" hangingPunct="1"/>
            <a:r>
              <a:rPr lang="en-US" sz="2800" dirty="0" smtClean="0">
                <a:latin typeface="Calibri" pitchFamily="34" charset="0"/>
              </a:rPr>
              <a:t>Digital multimedia allows a non-linear learning experience. Learners are able to navigate through combinations of sights and sounds at will. Furthermore students can create their own presentations.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Computer Assisted Language Learning</a:t>
            </a:r>
            <a:endParaRPr lang="en-CA" dirty="0"/>
          </a:p>
        </p:txBody>
      </p:sp>
      <p:sp>
        <p:nvSpPr>
          <p:cNvPr id="3" name="Content Placeholder 2"/>
          <p:cNvSpPr>
            <a:spLocks noGrp="1"/>
          </p:cNvSpPr>
          <p:nvPr>
            <p:ph idx="1"/>
          </p:nvPr>
        </p:nvSpPr>
        <p:spPr/>
        <p:txBody>
          <a:bodyPr>
            <a:normAutofit/>
          </a:bodyPr>
          <a:lstStyle/>
          <a:p>
            <a:r>
              <a:rPr lang="en-CA" dirty="0" smtClean="0"/>
              <a:t>3 main stages of CALL:</a:t>
            </a:r>
          </a:p>
          <a:p>
            <a:pPr lvl="1"/>
            <a:endParaRPr lang="en-US" dirty="0" smtClean="0"/>
          </a:p>
          <a:p>
            <a:pPr lvl="1"/>
            <a:r>
              <a:rPr lang="en-US" dirty="0" err="1" smtClean="0"/>
              <a:t>Behavioristic</a:t>
            </a:r>
            <a:r>
              <a:rPr lang="en-US" dirty="0" smtClean="0"/>
              <a:t> CALL</a:t>
            </a:r>
          </a:p>
          <a:p>
            <a:pPr lvl="1"/>
            <a:endParaRPr lang="en-US" dirty="0" smtClean="0"/>
          </a:p>
          <a:p>
            <a:pPr lvl="1"/>
            <a:r>
              <a:rPr lang="en-US" dirty="0" smtClean="0"/>
              <a:t>Communicative CALL </a:t>
            </a:r>
          </a:p>
          <a:p>
            <a:pPr lvl="1"/>
            <a:endParaRPr lang="en-US" dirty="0" smtClean="0"/>
          </a:p>
          <a:p>
            <a:pPr lvl="1"/>
            <a:r>
              <a:rPr lang="en-US" dirty="0" smtClean="0"/>
              <a:t>Integrative CALL</a:t>
            </a:r>
            <a:endParaRPr lang="en-CA"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libri" pitchFamily="34" charset="0"/>
              </a:rPr>
              <a:t>Multimedia: Instructional Programs</a:t>
            </a:r>
            <a:endParaRPr lang="en-US" dirty="0"/>
          </a:p>
        </p:txBody>
      </p:sp>
      <p:sp>
        <p:nvSpPr>
          <p:cNvPr id="3" name="Content Placeholder 2"/>
          <p:cNvSpPr>
            <a:spLocks noGrp="1"/>
          </p:cNvSpPr>
          <p:nvPr>
            <p:ph idx="1"/>
          </p:nvPr>
        </p:nvSpPr>
        <p:spPr/>
        <p:txBody>
          <a:bodyPr>
            <a:normAutofit fontScale="92500" lnSpcReduction="10000"/>
          </a:bodyPr>
          <a:lstStyle/>
          <a:p>
            <a:r>
              <a:rPr lang="en-US" sz="2800" dirty="0" smtClean="0">
                <a:latin typeface="Calibri" pitchFamily="34" charset="0"/>
              </a:rPr>
              <a:t>Create multisensory learning experiences.</a:t>
            </a:r>
          </a:p>
          <a:p>
            <a:r>
              <a:rPr lang="en-US" sz="2800" dirty="0" smtClean="0">
                <a:latin typeface="Calibri" pitchFamily="34" charset="0"/>
              </a:rPr>
              <a:t>Students are able to jump from medium to medium at the will of the developer.</a:t>
            </a:r>
          </a:p>
          <a:p>
            <a:r>
              <a:rPr lang="en-US" sz="2800" dirty="0" smtClean="0">
                <a:latin typeface="Calibri" pitchFamily="34" charset="0"/>
              </a:rPr>
              <a:t>Commercially or teacher prepared multimedia programs convey information to the student through textual, graphic, audio, and video materials. </a:t>
            </a:r>
          </a:p>
          <a:p>
            <a:r>
              <a:rPr lang="en-US" sz="2800" dirty="0" smtClean="0">
                <a:latin typeface="Calibri" pitchFamily="34" charset="0"/>
              </a:rPr>
              <a:t>Students interact with it by reading, listening, observing still and moving images and navigating through options available to them on the screen.</a:t>
            </a:r>
          </a:p>
          <a:p>
            <a:r>
              <a:rPr lang="en-US" sz="2800" dirty="0" smtClean="0">
                <a:latin typeface="Calibri" pitchFamily="34" charset="0"/>
              </a:rPr>
              <a:t>Can allow ELLs to practice their language skills in a myriad of ways.</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rPr>
              <a:t>Multimedia: Presentations</a:t>
            </a:r>
            <a:endParaRPr lang="en-US" dirty="0"/>
          </a:p>
        </p:txBody>
      </p:sp>
      <p:sp>
        <p:nvSpPr>
          <p:cNvPr id="3" name="Content Placeholder 2"/>
          <p:cNvSpPr>
            <a:spLocks noGrp="1"/>
          </p:cNvSpPr>
          <p:nvPr>
            <p:ph idx="1"/>
          </p:nvPr>
        </p:nvSpPr>
        <p:spPr/>
        <p:txBody>
          <a:bodyPr/>
          <a:lstStyle/>
          <a:p>
            <a:r>
              <a:rPr lang="en-US" sz="2400" dirty="0" smtClean="0">
                <a:latin typeface="Calibri" pitchFamily="34" charset="0"/>
              </a:rPr>
              <a:t>More student centered than multimedia instructional programs.</a:t>
            </a:r>
          </a:p>
          <a:p>
            <a:r>
              <a:rPr lang="en-US" sz="2400" dirty="0" smtClean="0">
                <a:latin typeface="Calibri" pitchFamily="34" charset="0"/>
              </a:rPr>
              <a:t>Students design their own multimedia presentations with the help of authoring programs such as Hyper Studio and PowerPoint.</a:t>
            </a:r>
          </a:p>
          <a:p>
            <a:r>
              <a:rPr lang="en-US" sz="2400" dirty="0" smtClean="0">
                <a:latin typeface="Calibri" pitchFamily="34" charset="0"/>
              </a:rPr>
              <a:t>Rather than just a linear display of slides containing multimedia, the student can easily add hypertext and hyperlinked buttons that allow the presentation to be in a non-linear fashion.</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libri" pitchFamily="34" charset="0"/>
              </a:rPr>
              <a:t>Why use Multimedia Presentations for Learning?</a:t>
            </a:r>
            <a:endParaRPr lang="en-US" dirty="0"/>
          </a:p>
        </p:txBody>
      </p:sp>
      <p:sp>
        <p:nvSpPr>
          <p:cNvPr id="3" name="Content Placeholder 2"/>
          <p:cNvSpPr>
            <a:spLocks noGrp="1"/>
          </p:cNvSpPr>
          <p:nvPr>
            <p:ph idx="1"/>
          </p:nvPr>
        </p:nvSpPr>
        <p:spPr/>
        <p:txBody>
          <a:bodyPr/>
          <a:lstStyle/>
          <a:p>
            <a:r>
              <a:rPr lang="en-US" sz="2800" dirty="0" smtClean="0">
                <a:latin typeface="Calibri" pitchFamily="34" charset="0"/>
              </a:rPr>
              <a:t>Active Learning</a:t>
            </a:r>
          </a:p>
          <a:p>
            <a:r>
              <a:rPr lang="en-US" sz="2800" dirty="0" smtClean="0">
                <a:latin typeface="Calibri" pitchFamily="34" charset="0"/>
              </a:rPr>
              <a:t>Creativity</a:t>
            </a:r>
          </a:p>
          <a:p>
            <a:r>
              <a:rPr lang="en-US" sz="2800" dirty="0" smtClean="0">
                <a:latin typeface="Calibri" pitchFamily="34" charset="0"/>
              </a:rPr>
              <a:t>Collaboration</a:t>
            </a:r>
          </a:p>
          <a:p>
            <a:r>
              <a:rPr lang="en-US" sz="2800" dirty="0" smtClean="0">
                <a:latin typeface="Calibri" pitchFamily="34" charset="0"/>
              </a:rPr>
              <a:t>Communications</a:t>
            </a:r>
          </a:p>
          <a:p>
            <a:r>
              <a:rPr lang="en-US" sz="2800" dirty="0" smtClean="0">
                <a:latin typeface="Calibri" pitchFamily="34" charset="0"/>
              </a:rPr>
              <a:t>Control</a:t>
            </a:r>
          </a:p>
          <a:p>
            <a:r>
              <a:rPr lang="en-US" sz="2800" dirty="0" smtClean="0">
                <a:latin typeface="Calibri" pitchFamily="34" charset="0"/>
              </a:rPr>
              <a:t>Feedback</a:t>
            </a:r>
          </a:p>
          <a:p>
            <a:r>
              <a:rPr lang="en-US" sz="2800" dirty="0" smtClean="0">
                <a:latin typeface="Calibri" pitchFamily="34" charset="0"/>
              </a:rPr>
              <a:t>Flexibility</a:t>
            </a:r>
          </a:p>
          <a:p>
            <a:r>
              <a:rPr lang="en-US" sz="2800" dirty="0" smtClean="0">
                <a:latin typeface="Calibri" pitchFamily="34" charset="0"/>
              </a:rPr>
              <a:t>Fun</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libri" pitchFamily="34" charset="0"/>
              </a:rPr>
              <a:t>Why use Multimedia Presentations for Learning? Cont.</a:t>
            </a:r>
            <a:endParaRPr lang="en-US" dirty="0"/>
          </a:p>
        </p:txBody>
      </p:sp>
      <p:sp>
        <p:nvSpPr>
          <p:cNvPr id="3" name="Content Placeholder 2"/>
          <p:cNvSpPr>
            <a:spLocks noGrp="1"/>
          </p:cNvSpPr>
          <p:nvPr>
            <p:ph idx="1"/>
          </p:nvPr>
        </p:nvSpPr>
        <p:spPr/>
        <p:txBody>
          <a:bodyPr/>
          <a:lstStyle/>
          <a:p>
            <a:r>
              <a:rPr lang="en-US" sz="2800" dirty="0" smtClean="0">
                <a:latin typeface="Calibri" pitchFamily="34" charset="0"/>
              </a:rPr>
              <a:t>Individuality</a:t>
            </a:r>
          </a:p>
          <a:p>
            <a:r>
              <a:rPr lang="en-US" sz="2800" dirty="0" smtClean="0">
                <a:latin typeface="Calibri" pitchFamily="34" charset="0"/>
              </a:rPr>
              <a:t>Motivation</a:t>
            </a:r>
          </a:p>
          <a:p>
            <a:r>
              <a:rPr lang="en-US" sz="2800" dirty="0" smtClean="0">
                <a:latin typeface="Calibri" pitchFamily="34" charset="0"/>
              </a:rPr>
              <a:t>Multisensory</a:t>
            </a:r>
          </a:p>
          <a:p>
            <a:r>
              <a:rPr lang="en-US" sz="2800" dirty="0" smtClean="0">
                <a:latin typeface="Calibri" pitchFamily="34" charset="0"/>
              </a:rPr>
              <a:t>Reinforcement</a:t>
            </a:r>
          </a:p>
          <a:p>
            <a:r>
              <a:rPr lang="en-US" sz="2800" dirty="0" smtClean="0">
                <a:latin typeface="Calibri" pitchFamily="34" charset="0"/>
              </a:rPr>
              <a:t>Remediation</a:t>
            </a:r>
          </a:p>
          <a:p>
            <a:r>
              <a:rPr lang="en-US" sz="2800" dirty="0" smtClean="0">
                <a:latin typeface="Calibri" pitchFamily="34" charset="0"/>
              </a:rPr>
              <a:t>Student Involvement</a:t>
            </a:r>
          </a:p>
          <a:p>
            <a:r>
              <a:rPr lang="en-US" sz="2800" dirty="0" smtClean="0">
                <a:latin typeface="Calibri" pitchFamily="34" charset="0"/>
              </a:rPr>
              <a:t>Technology</a:t>
            </a:r>
          </a:p>
          <a:p>
            <a:r>
              <a:rPr lang="en-US" sz="2800" dirty="0" smtClean="0">
                <a:latin typeface="Calibri" pitchFamily="34" charset="0"/>
              </a:rPr>
              <a:t>Thinking Skills</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eaLnBrk="1" hangingPunct="1"/>
            <a:r>
              <a:rPr lang="en-US" smtClean="0">
                <a:latin typeface="Calibri" pitchFamily="34" charset="0"/>
              </a:rPr>
              <a:t>Are Multimedia Presentations Difficult to Make?</a:t>
            </a:r>
          </a:p>
        </p:txBody>
      </p:sp>
      <p:sp>
        <p:nvSpPr>
          <p:cNvPr id="10243" name="Rectangle 3"/>
          <p:cNvSpPr>
            <a:spLocks noGrp="1" noChangeArrowheads="1"/>
          </p:cNvSpPr>
          <p:nvPr>
            <p:ph idx="1"/>
          </p:nvPr>
        </p:nvSpPr>
        <p:spPr/>
        <p:txBody>
          <a:bodyPr/>
          <a:lstStyle/>
          <a:p>
            <a:pPr eaLnBrk="1" hangingPunct="1"/>
            <a:r>
              <a:rPr lang="en-US" sz="2800" smtClean="0">
                <a:latin typeface="Calibri" pitchFamily="34" charset="0"/>
              </a:rPr>
              <a:t>Contemporary multimedia software allows children as young as the first grade to develop multimedia projects with ease.</a:t>
            </a:r>
          </a:p>
          <a:p>
            <a:pPr eaLnBrk="1" hangingPunct="1"/>
            <a:r>
              <a:rPr lang="en-US" sz="2800" smtClean="0">
                <a:latin typeface="Calibri" pitchFamily="34" charset="0"/>
              </a:rPr>
              <a:t>Some programs are more difficult than others but some are specifically designed for younger students.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i="1" dirty="0" smtClean="0">
                <a:latin typeface="Calibri" pitchFamily="34" charset="0"/>
              </a:rPr>
              <a:t>Hyper Studio</a:t>
            </a:r>
          </a:p>
        </p:txBody>
      </p:sp>
      <p:sp>
        <p:nvSpPr>
          <p:cNvPr id="11267" name="Rectangle 3"/>
          <p:cNvSpPr>
            <a:spLocks noGrp="1" noChangeArrowheads="1"/>
          </p:cNvSpPr>
          <p:nvPr>
            <p:ph idx="1"/>
          </p:nvPr>
        </p:nvSpPr>
        <p:spPr>
          <a:xfrm>
            <a:off x="428596" y="1928802"/>
            <a:ext cx="8229600" cy="4525963"/>
          </a:xfrm>
        </p:spPr>
        <p:txBody>
          <a:bodyPr/>
          <a:lstStyle/>
          <a:p>
            <a:pPr eaLnBrk="1" hangingPunct="1">
              <a:buFontTx/>
              <a:buNone/>
            </a:pPr>
            <a:r>
              <a:rPr lang="en-US" sz="2800" dirty="0" smtClean="0">
                <a:latin typeface="Calibri" pitchFamily="34" charset="0"/>
              </a:rPr>
              <a:t>Website: </a:t>
            </a:r>
            <a:r>
              <a:rPr lang="en-US" sz="2800" dirty="0" smtClean="0">
                <a:latin typeface="Calibri" pitchFamily="34" charset="0"/>
                <a:hlinkClick r:id="rId2"/>
              </a:rPr>
              <a:t>http://www.mackiev.com/hyperstudio/</a:t>
            </a:r>
            <a:endParaRPr lang="en-US" sz="2800" dirty="0" smtClean="0">
              <a:latin typeface="Calibri" pitchFamily="34" charset="0"/>
            </a:endParaRPr>
          </a:p>
          <a:p>
            <a:pPr eaLnBrk="1" hangingPunct="1"/>
            <a:r>
              <a:rPr lang="en-US" sz="2800" dirty="0" smtClean="0">
                <a:latin typeface="Calibri" pitchFamily="34" charset="0"/>
              </a:rPr>
              <a:t>Allows students to easily create their own multimedia presentations.</a:t>
            </a:r>
          </a:p>
          <a:p>
            <a:pPr eaLnBrk="1" hangingPunct="1"/>
            <a:r>
              <a:rPr lang="en-US" sz="2800" dirty="0" smtClean="0">
                <a:latin typeface="Calibri" pitchFamily="34" charset="0"/>
              </a:rPr>
              <a:t>Students can draw, insert text, create and change backgrounds, insert video and audio and animate.</a:t>
            </a:r>
          </a:p>
          <a:p>
            <a:pPr eaLnBrk="1" hangingPunct="1"/>
            <a:r>
              <a:rPr lang="en-US" sz="2800" dirty="0" smtClean="0">
                <a:latin typeface="Calibri" pitchFamily="34" charset="0"/>
              </a:rPr>
              <a:t>A novice user can create a multimedia product with ease.</a:t>
            </a:r>
          </a:p>
          <a:p>
            <a:pPr eaLnBrk="1" hangingPunct="1"/>
            <a:r>
              <a:rPr lang="en-US" sz="2800" dirty="0" smtClean="0">
                <a:latin typeface="Calibri" pitchFamily="34" charset="0"/>
              </a:rPr>
              <a:t>Not used as much anymore.</a:t>
            </a:r>
          </a:p>
          <a:p>
            <a:pPr eaLnBrk="1" hangingPunct="1">
              <a:buFontTx/>
              <a:buNone/>
            </a:pPr>
            <a:endParaRPr lang="en-US" sz="240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00034" y="714356"/>
            <a:ext cx="8229600" cy="775542"/>
          </a:xfrm>
        </p:spPr>
        <p:txBody>
          <a:bodyPr>
            <a:normAutofit fontScale="90000"/>
          </a:bodyPr>
          <a:lstStyle/>
          <a:p>
            <a:r>
              <a:rPr lang="en-US" i="1" dirty="0" smtClean="0">
                <a:latin typeface="Calibri" pitchFamily="34" charset="0"/>
              </a:rPr>
              <a:t>Hyper Studio </a:t>
            </a:r>
            <a:r>
              <a:rPr lang="en-US" dirty="0" smtClean="0">
                <a:latin typeface="Calibri" pitchFamily="34" charset="0"/>
              </a:rPr>
              <a:t>cont.</a:t>
            </a:r>
          </a:p>
        </p:txBody>
      </p:sp>
      <p:pic>
        <p:nvPicPr>
          <p:cNvPr id="12291" name="Picture 2"/>
          <p:cNvPicPr>
            <a:picLocks noGrp="1" noChangeAspect="1" noChangeArrowheads="1"/>
          </p:cNvPicPr>
          <p:nvPr>
            <p:ph idx="1"/>
          </p:nvPr>
        </p:nvPicPr>
        <p:blipFill>
          <a:blip r:embed="rId2"/>
          <a:srcRect/>
          <a:stretch>
            <a:fillRect/>
          </a:stretch>
        </p:blipFill>
        <p:spPr>
          <a:xfrm>
            <a:off x="0" y="3733800"/>
            <a:ext cx="4495800" cy="3124200"/>
          </a:xfrm>
        </p:spPr>
      </p:pic>
      <p:pic>
        <p:nvPicPr>
          <p:cNvPr id="12292" name="Picture 3"/>
          <p:cNvPicPr>
            <a:picLocks noChangeAspect="1" noChangeArrowheads="1"/>
          </p:cNvPicPr>
          <p:nvPr/>
        </p:nvPicPr>
        <p:blipFill>
          <a:blip r:embed="rId3"/>
          <a:srcRect/>
          <a:stretch>
            <a:fillRect/>
          </a:stretch>
        </p:blipFill>
        <p:spPr bwMode="auto">
          <a:xfrm>
            <a:off x="4572000" y="3657600"/>
            <a:ext cx="4572000" cy="3200400"/>
          </a:xfrm>
          <a:prstGeom prst="rect">
            <a:avLst/>
          </a:prstGeom>
          <a:noFill/>
          <a:ln w="9525">
            <a:noFill/>
            <a:miter lim="800000"/>
            <a:headEnd/>
            <a:tailEnd/>
          </a:ln>
        </p:spPr>
      </p:pic>
      <p:sp>
        <p:nvSpPr>
          <p:cNvPr id="12293" name="TextBox 6"/>
          <p:cNvSpPr txBox="1">
            <a:spLocks noChangeArrowheads="1"/>
          </p:cNvSpPr>
          <p:nvPr/>
        </p:nvSpPr>
        <p:spPr bwMode="auto">
          <a:xfrm>
            <a:off x="500034" y="1571612"/>
            <a:ext cx="8001000" cy="2215991"/>
          </a:xfrm>
          <a:prstGeom prst="rect">
            <a:avLst/>
          </a:prstGeom>
          <a:noFill/>
          <a:ln w="9525">
            <a:noFill/>
            <a:miter lim="800000"/>
            <a:headEnd/>
            <a:tailEnd/>
          </a:ln>
        </p:spPr>
        <p:txBody>
          <a:bodyPr wrap="square">
            <a:spAutoFit/>
          </a:bodyPr>
          <a:lstStyle/>
          <a:p>
            <a:r>
              <a:rPr lang="en-US" sz="1400" i="1" dirty="0"/>
              <a:t>“If </a:t>
            </a:r>
            <a:r>
              <a:rPr lang="en-US" sz="1400" i="1" dirty="0">
                <a:latin typeface="Calibri" pitchFamily="34" charset="0"/>
              </a:rPr>
              <a:t>you're part of the generation that mixes and mashes, the generation that makes movies instead of just watching them, the generation that blogs and tweets instead of just reading or watching the news, the generation that makes podcasts instead of just listening to the radio, then you'll want to get to know Hyper Studio. Hyper Studio is all about media fusion.” </a:t>
            </a:r>
          </a:p>
          <a:p>
            <a:r>
              <a:rPr lang="en-US" i="1" dirty="0">
                <a:latin typeface="Calibri" pitchFamily="34" charset="0"/>
              </a:rPr>
              <a:t>– Hyper Studio Website</a:t>
            </a:r>
          </a:p>
          <a:p>
            <a:endParaRPr lang="en-US" dirty="0">
              <a:latin typeface="Calibri" pitchFamily="34" charset="0"/>
            </a:endParaRPr>
          </a:p>
          <a:p>
            <a:r>
              <a:rPr lang="en-US" sz="1400" dirty="0">
                <a:latin typeface="Calibri" pitchFamily="34" charset="0"/>
              </a:rPr>
              <a:t>Example of a student’s work:</a:t>
            </a:r>
          </a:p>
          <a:p>
            <a:r>
              <a:rPr lang="en-US" sz="1400" dirty="0">
                <a:latin typeface="Calibri" pitchFamily="34" charset="0"/>
                <a:hlinkClick r:id="rId4"/>
              </a:rPr>
              <a:t>http://www.mackiev.com/hyperstudio/hs_video.html</a:t>
            </a:r>
            <a:endParaRPr lang="en-US" sz="1400" dirty="0">
              <a:latin typeface="Calibri" pitchFamily="34" charset="0"/>
            </a:endParaRPr>
          </a:p>
          <a:p>
            <a:endParaRPr lang="en-US" i="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i="1" dirty="0" smtClean="0">
                <a:latin typeface="Calibri" pitchFamily="34" charset="0"/>
              </a:rPr>
              <a:t>PowerPoint</a:t>
            </a:r>
          </a:p>
        </p:txBody>
      </p:sp>
      <p:sp>
        <p:nvSpPr>
          <p:cNvPr id="13315" name="Content Placeholder 2"/>
          <p:cNvSpPr>
            <a:spLocks noGrp="1"/>
          </p:cNvSpPr>
          <p:nvPr>
            <p:ph idx="1"/>
          </p:nvPr>
        </p:nvSpPr>
        <p:spPr>
          <a:xfrm>
            <a:off x="428596" y="1785926"/>
            <a:ext cx="8229600" cy="4525963"/>
          </a:xfrm>
        </p:spPr>
        <p:txBody>
          <a:bodyPr/>
          <a:lstStyle/>
          <a:p>
            <a:pPr eaLnBrk="1" hangingPunct="1"/>
            <a:r>
              <a:rPr lang="en-US" sz="2400" dirty="0" smtClean="0">
                <a:latin typeface="Calibri" pitchFamily="34" charset="0"/>
              </a:rPr>
              <a:t>The most popular multimedia tool available in schools.</a:t>
            </a:r>
          </a:p>
          <a:p>
            <a:pPr eaLnBrk="1" hangingPunct="1"/>
            <a:r>
              <a:rPr lang="en-US" sz="2400" dirty="0" smtClean="0">
                <a:latin typeface="Calibri" pitchFamily="34" charset="0"/>
              </a:rPr>
              <a:t>The user can move through the presentation in a linear or branching fashion.</a:t>
            </a:r>
          </a:p>
          <a:p>
            <a:pPr eaLnBrk="1" hangingPunct="1"/>
            <a:r>
              <a:rPr lang="en-US" sz="2400" dirty="0" smtClean="0">
                <a:latin typeface="Calibri" pitchFamily="34" charset="0"/>
              </a:rPr>
              <a:t>Provides the user with word processing, outlining, drawing and graphing.</a:t>
            </a:r>
          </a:p>
          <a:p>
            <a:pPr eaLnBrk="1" hangingPunct="1"/>
            <a:r>
              <a:rPr lang="en-US" sz="2400" dirty="0" smtClean="0">
                <a:latin typeface="Calibri" pitchFamily="34" charset="0"/>
              </a:rPr>
              <a:t>Movies, sounds, graphics, text, graphic animations, hyperlinked buttons can be placed in the presentation.</a:t>
            </a:r>
          </a:p>
          <a:p>
            <a:pPr eaLnBrk="1" hangingPunct="1"/>
            <a:r>
              <a:rPr lang="en-US" sz="2400" dirty="0" smtClean="0">
                <a:latin typeface="Calibri" pitchFamily="34" charset="0"/>
              </a:rPr>
              <a:t>A powerful tool for older students but the learning curve is higher than Hyper Studio.</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28600"/>
            <a:ext cx="8229600" cy="1143000"/>
          </a:xfrm>
        </p:spPr>
        <p:txBody>
          <a:bodyPr/>
          <a:lstStyle/>
          <a:p>
            <a:pPr eaLnBrk="1" hangingPunct="1"/>
            <a:r>
              <a:rPr lang="en-US" dirty="0" smtClean="0">
                <a:latin typeface="Calibri" pitchFamily="34" charset="0"/>
              </a:rPr>
              <a:t>Example Multimedia Project</a:t>
            </a:r>
          </a:p>
        </p:txBody>
      </p:sp>
      <p:sp>
        <p:nvSpPr>
          <p:cNvPr id="14339" name="Content Placeholder 2"/>
          <p:cNvSpPr>
            <a:spLocks noGrp="1"/>
          </p:cNvSpPr>
          <p:nvPr>
            <p:ph idx="1"/>
          </p:nvPr>
        </p:nvSpPr>
        <p:spPr>
          <a:xfrm>
            <a:off x="428596" y="1571612"/>
            <a:ext cx="8229600" cy="4525963"/>
          </a:xfrm>
        </p:spPr>
        <p:txBody>
          <a:bodyPr/>
          <a:lstStyle/>
          <a:p>
            <a:pPr eaLnBrk="1" hangingPunct="1"/>
            <a:r>
              <a:rPr lang="en-US" sz="1800" dirty="0" smtClean="0">
                <a:solidFill>
                  <a:srgbClr val="FF0000"/>
                </a:solidFill>
                <a:latin typeface="Calibri" pitchFamily="34" charset="0"/>
              </a:rPr>
              <a:t>“</a:t>
            </a:r>
            <a:r>
              <a:rPr lang="en-US" sz="1800" i="1" dirty="0" smtClean="0">
                <a:solidFill>
                  <a:srgbClr val="FF0000"/>
                </a:solidFill>
                <a:latin typeface="Calibri" pitchFamily="34" charset="0"/>
              </a:rPr>
              <a:t>In what ways did the building of the Canadian Pacific Railway affect the growth of Canada?”</a:t>
            </a:r>
            <a:r>
              <a:rPr lang="en-US" sz="1800" i="1" dirty="0" smtClean="0">
                <a:latin typeface="Calibri" pitchFamily="34" charset="0"/>
              </a:rPr>
              <a:t>-</a:t>
            </a:r>
            <a:r>
              <a:rPr lang="en-US" sz="1800" i="1" dirty="0" smtClean="0">
                <a:solidFill>
                  <a:srgbClr val="FF0000"/>
                </a:solidFill>
                <a:latin typeface="Calibri" pitchFamily="34" charset="0"/>
              </a:rPr>
              <a:t> </a:t>
            </a:r>
            <a:r>
              <a:rPr lang="en-US" sz="1800" dirty="0" smtClean="0">
                <a:latin typeface="Calibri" pitchFamily="34" charset="0"/>
              </a:rPr>
              <a:t>Grade 7 Social Studies Programs of Study.</a:t>
            </a:r>
          </a:p>
          <a:p>
            <a:pPr eaLnBrk="1" hangingPunct="1">
              <a:buFontTx/>
              <a:buNone/>
            </a:pPr>
            <a:endParaRPr lang="en-US" sz="1800" dirty="0" smtClean="0">
              <a:latin typeface="Calibri" pitchFamily="34" charset="0"/>
            </a:endParaRPr>
          </a:p>
          <a:p>
            <a:pPr eaLnBrk="1" hangingPunct="1">
              <a:buFontTx/>
              <a:buNone/>
            </a:pPr>
            <a:r>
              <a:rPr lang="en-US" sz="1800" dirty="0" smtClean="0">
                <a:latin typeface="Calibri" pitchFamily="34" charset="0"/>
              </a:rPr>
              <a:t>Hyper Studio can be used to achieve this learning objective.</a:t>
            </a:r>
          </a:p>
          <a:p>
            <a:pPr eaLnBrk="1" hangingPunct="1"/>
            <a:r>
              <a:rPr lang="en-US" sz="1800" dirty="0" smtClean="0">
                <a:latin typeface="Calibri" pitchFamily="34" charset="0"/>
              </a:rPr>
              <a:t>Students are placed in groups of two or three.</a:t>
            </a:r>
          </a:p>
          <a:p>
            <a:pPr eaLnBrk="1" hangingPunct="1"/>
            <a:r>
              <a:rPr lang="en-US" sz="1800" dirty="0" smtClean="0">
                <a:latin typeface="Calibri" pitchFamily="34" charset="0"/>
              </a:rPr>
              <a:t>Using Hyper Studio students draw a map of 19</a:t>
            </a:r>
            <a:r>
              <a:rPr lang="en-US" sz="1800" baseline="30000" dirty="0" smtClean="0">
                <a:latin typeface="Calibri" pitchFamily="34" charset="0"/>
              </a:rPr>
              <a:t>th</a:t>
            </a:r>
            <a:r>
              <a:rPr lang="en-US" sz="1800" dirty="0" smtClean="0">
                <a:latin typeface="Calibri" pitchFamily="34" charset="0"/>
              </a:rPr>
              <a:t> century Canada. They can plot the major cities and topographical area of Canada. </a:t>
            </a:r>
          </a:p>
          <a:p>
            <a:pPr eaLnBrk="1" hangingPunct="1"/>
            <a:r>
              <a:rPr lang="en-US" sz="1800" dirty="0" smtClean="0">
                <a:latin typeface="Calibri" pitchFamily="34" charset="0"/>
              </a:rPr>
              <a:t>Students can animate the progression of the CPR westward from 1881 to 1885.</a:t>
            </a:r>
          </a:p>
          <a:p>
            <a:pPr eaLnBrk="1" hangingPunct="1"/>
            <a:r>
              <a:rPr lang="en-US" sz="1800" dirty="0" smtClean="0">
                <a:latin typeface="Calibri" pitchFamily="34" charset="0"/>
              </a:rPr>
              <a:t>Students insert text from official records, pictures, newspaper archives etc.</a:t>
            </a:r>
          </a:p>
          <a:p>
            <a:pPr eaLnBrk="1" hangingPunct="1"/>
            <a:r>
              <a:rPr lang="en-US" sz="1800" dirty="0" smtClean="0">
                <a:latin typeface="Calibri" pitchFamily="34" charset="0"/>
              </a:rPr>
              <a:t>At various intervals the students can insert audio and video with the research they have recorded about the CPR’s instrumental role in the settlement and development of Western Canada.</a:t>
            </a:r>
          </a:p>
          <a:p>
            <a:pPr eaLnBrk="1" hangingPunct="1">
              <a:buFontTx/>
              <a:buNone/>
            </a:pPr>
            <a:endParaRPr lang="en-US" sz="2000" dirty="0" smtClean="0">
              <a:latin typeface="Calibri" pitchFamily="34" charset="0"/>
            </a:endParaRPr>
          </a:p>
          <a:p>
            <a:pPr eaLnBrk="1" hangingPunct="1"/>
            <a:endParaRPr lang="en-US" sz="2000" dirty="0" smtClean="0">
              <a:latin typeface="Calibri"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a:bodyPr>
          <a:lstStyle/>
          <a:p>
            <a:r>
              <a:rPr lang="en-US" dirty="0" smtClean="0">
                <a:latin typeface="Calibri" pitchFamily="34" charset="0"/>
              </a:rPr>
              <a:t>Benefits of this Project for ELLs</a:t>
            </a:r>
          </a:p>
        </p:txBody>
      </p:sp>
      <p:sp>
        <p:nvSpPr>
          <p:cNvPr id="15363" name="Content Placeholder 2"/>
          <p:cNvSpPr>
            <a:spLocks noGrp="1"/>
          </p:cNvSpPr>
          <p:nvPr>
            <p:ph idx="1"/>
          </p:nvPr>
        </p:nvSpPr>
        <p:spPr/>
        <p:txBody>
          <a:bodyPr/>
          <a:lstStyle/>
          <a:p>
            <a:r>
              <a:rPr lang="en-US" sz="2000" dirty="0" smtClean="0">
                <a:latin typeface="Calibri" pitchFamily="34" charset="0"/>
              </a:rPr>
              <a:t>Higher order critical skills are used. Rather than just knowledge and comprehension, ELLs utilize analysis and application cognitive skills.</a:t>
            </a:r>
          </a:p>
          <a:p>
            <a:r>
              <a:rPr lang="en-US" sz="2000" dirty="0" smtClean="0">
                <a:latin typeface="Calibri" pitchFamily="34" charset="0"/>
              </a:rPr>
              <a:t>ELLs are able to creatively express what they have learned. </a:t>
            </a:r>
          </a:p>
          <a:p>
            <a:r>
              <a:rPr lang="en-US" sz="2000" dirty="0" smtClean="0">
                <a:latin typeface="Calibri" pitchFamily="34" charset="0"/>
              </a:rPr>
              <a:t>ELLs combine their ideas into a single collaborative effort and develop communication skills.</a:t>
            </a:r>
          </a:p>
          <a:p>
            <a:r>
              <a:rPr lang="en-US" sz="2000" dirty="0" smtClean="0">
                <a:latin typeface="Calibri" pitchFamily="34" charset="0"/>
              </a:rPr>
              <a:t>Makes learning content fun that might have otherwise been boring for some ELLs.</a:t>
            </a:r>
          </a:p>
          <a:p>
            <a:r>
              <a:rPr lang="en-US" sz="2000" dirty="0" smtClean="0">
                <a:latin typeface="Calibri" pitchFamily="34" charset="0"/>
              </a:rPr>
              <a:t>It is a presentation; however, ELLs are not placed on the spot as it is not presented live. Students control their own pacing and have a freedom of choice during the creation. This lowers their fears of making mistakes in front of students and allows time for review.</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Behavioristic</a:t>
            </a:r>
            <a:r>
              <a:rPr lang="en-CA" dirty="0" smtClean="0"/>
              <a:t> CALL	</a:t>
            </a:r>
            <a:endParaRPr lang="en-CA" dirty="0"/>
          </a:p>
        </p:txBody>
      </p:sp>
      <p:sp>
        <p:nvSpPr>
          <p:cNvPr id="3" name="Content Placeholder 2"/>
          <p:cNvSpPr>
            <a:spLocks noGrp="1"/>
          </p:cNvSpPr>
          <p:nvPr>
            <p:ph idx="1"/>
          </p:nvPr>
        </p:nvSpPr>
        <p:spPr/>
        <p:txBody>
          <a:bodyPr>
            <a:normAutofit/>
          </a:bodyPr>
          <a:lstStyle/>
          <a:p>
            <a:r>
              <a:rPr lang="en-CA" dirty="0" smtClean="0"/>
              <a:t>Used most heavily in 1960s and 1970s, but still seen today</a:t>
            </a:r>
          </a:p>
          <a:p>
            <a:r>
              <a:rPr lang="en-CA" dirty="0" smtClean="0"/>
              <a:t>Based on concepts from behavioural psychology</a:t>
            </a:r>
          </a:p>
          <a:p>
            <a:pPr lvl="1"/>
            <a:r>
              <a:rPr lang="en-CA" dirty="0" smtClean="0"/>
              <a:t>repeated exposure to material is essential for learning</a:t>
            </a:r>
          </a:p>
          <a:p>
            <a:r>
              <a:rPr lang="en-CA" dirty="0" smtClean="0"/>
              <a:t>“Drill and kill” programs, such as PLATO (</a:t>
            </a:r>
            <a:r>
              <a:rPr lang="en-US" dirty="0" smtClean="0"/>
              <a:t>Programmed Logic for Automated Teaching Operations)</a:t>
            </a:r>
            <a:endParaRPr lang="en-CA" dirty="0" smtClean="0"/>
          </a:p>
          <a:p>
            <a:pPr lvl="1"/>
            <a:endParaRPr lang="en-CA"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sz="4800" smtClean="0"/>
              <a:t>Case Study 3: Using Computer Games in Class.</a:t>
            </a:r>
            <a:endParaRPr lang="en-US" sz="48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Simulation Games for SLA</a:t>
            </a:r>
            <a:endParaRPr lang="en-CA" dirty="0"/>
          </a:p>
        </p:txBody>
      </p:sp>
      <p:sp>
        <p:nvSpPr>
          <p:cNvPr id="3" name="Content Placeholder 2"/>
          <p:cNvSpPr>
            <a:spLocks noGrp="1"/>
          </p:cNvSpPr>
          <p:nvPr>
            <p:ph idx="1"/>
          </p:nvPr>
        </p:nvSpPr>
        <p:spPr/>
        <p:txBody>
          <a:bodyPr/>
          <a:lstStyle/>
          <a:p>
            <a:r>
              <a:rPr lang="en-CA" dirty="0" smtClean="0"/>
              <a:t>Computer simulation games designed for language learning are not widely available.</a:t>
            </a:r>
          </a:p>
          <a:p>
            <a:r>
              <a:rPr lang="en-CA" dirty="0" smtClean="0"/>
              <a:t>Some educators believe that adapting popular and widely available simulation games, such as </a:t>
            </a:r>
            <a:r>
              <a:rPr lang="en-CA" i="1" dirty="0" smtClean="0"/>
              <a:t>The Sims,</a:t>
            </a:r>
            <a:r>
              <a:rPr lang="en-CA" dirty="0" smtClean="0"/>
              <a:t> for use in the second language classroom can be very beneficial.</a:t>
            </a:r>
            <a:endParaRPr lang="en-CA" i="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Benefits of Simulation Games</a:t>
            </a:r>
            <a:endParaRPr lang="en-CA" dirty="0"/>
          </a:p>
        </p:txBody>
      </p:sp>
      <p:sp>
        <p:nvSpPr>
          <p:cNvPr id="3" name="Content Placeholder 2"/>
          <p:cNvSpPr>
            <a:spLocks noGrp="1"/>
          </p:cNvSpPr>
          <p:nvPr>
            <p:ph idx="1"/>
          </p:nvPr>
        </p:nvSpPr>
        <p:spPr/>
        <p:txBody>
          <a:bodyPr>
            <a:normAutofit/>
          </a:bodyPr>
          <a:lstStyle/>
          <a:p>
            <a:r>
              <a:rPr lang="en-CA" dirty="0" smtClean="0"/>
              <a:t>Allowing  the student to take on a simulated role in a computer game reduces the fear of making mistakes</a:t>
            </a:r>
          </a:p>
          <a:p>
            <a:pPr lvl="1"/>
            <a:r>
              <a:rPr lang="en-CA" dirty="0" smtClean="0"/>
              <a:t>This lowers the affective barrier of acquisition.</a:t>
            </a:r>
          </a:p>
          <a:p>
            <a:r>
              <a:rPr lang="en-CA" dirty="0" smtClean="0"/>
              <a:t>Simulations are student centered </a:t>
            </a:r>
          </a:p>
          <a:p>
            <a:pPr lvl="1"/>
            <a:r>
              <a:rPr lang="en-CA" dirty="0" smtClean="0"/>
              <a:t>They give students the opportunity to solve problems on their own.</a:t>
            </a:r>
          </a:p>
          <a:p>
            <a:r>
              <a:rPr lang="en-CA" dirty="0" smtClean="0"/>
              <a:t>Motivates shy students to take part more actively.</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i="1" dirty="0" smtClean="0"/>
              <a:t>The Sims</a:t>
            </a:r>
            <a:endParaRPr lang="en-CA" i="1" dirty="0"/>
          </a:p>
        </p:txBody>
      </p:sp>
      <p:sp>
        <p:nvSpPr>
          <p:cNvPr id="6" name="Content Placeholder 5"/>
          <p:cNvSpPr>
            <a:spLocks noGrp="1"/>
          </p:cNvSpPr>
          <p:nvPr>
            <p:ph idx="1"/>
          </p:nvPr>
        </p:nvSpPr>
        <p:spPr/>
        <p:txBody>
          <a:bodyPr/>
          <a:lstStyle/>
          <a:p>
            <a:r>
              <a:rPr lang="en-CA" i="1" dirty="0" smtClean="0"/>
              <a:t>The Sims</a:t>
            </a:r>
            <a:r>
              <a:rPr lang="en-CA" dirty="0" smtClean="0"/>
              <a:t> is a popular computer game that allows the player to control the daily life of a simulated person or family.</a:t>
            </a:r>
            <a:endParaRPr lang="en-CA" i="1" dirty="0"/>
          </a:p>
        </p:txBody>
      </p:sp>
      <p:pic>
        <p:nvPicPr>
          <p:cNvPr id="1029" name="Picture 5"/>
          <p:cNvPicPr>
            <a:picLocks noChangeAspect="1" noChangeArrowheads="1"/>
          </p:cNvPicPr>
          <p:nvPr/>
        </p:nvPicPr>
        <p:blipFill>
          <a:blip r:embed="rId2" cstate="print"/>
          <a:srcRect/>
          <a:stretch>
            <a:fillRect/>
          </a:stretch>
        </p:blipFill>
        <p:spPr bwMode="auto">
          <a:xfrm>
            <a:off x="428596" y="3571876"/>
            <a:ext cx="3810000" cy="2857500"/>
          </a:xfrm>
          <a:prstGeom prst="rect">
            <a:avLst/>
          </a:prstGeom>
          <a:noFill/>
          <a:ln w="9525">
            <a:noFill/>
            <a:miter lim="800000"/>
            <a:headEnd/>
            <a:tailEnd/>
          </a:ln>
        </p:spPr>
      </p:pic>
      <p:pic>
        <p:nvPicPr>
          <p:cNvPr id="1030" name="Picture 6"/>
          <p:cNvPicPr>
            <a:picLocks noChangeAspect="1" noChangeArrowheads="1"/>
          </p:cNvPicPr>
          <p:nvPr/>
        </p:nvPicPr>
        <p:blipFill>
          <a:blip r:embed="rId3" cstate="print"/>
          <a:srcRect/>
          <a:stretch>
            <a:fillRect/>
          </a:stretch>
        </p:blipFill>
        <p:spPr bwMode="auto">
          <a:xfrm>
            <a:off x="5929322" y="3429000"/>
            <a:ext cx="2438400" cy="291465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Using </a:t>
            </a:r>
            <a:r>
              <a:rPr lang="en-CA" i="1" dirty="0" smtClean="0"/>
              <a:t>The Sims</a:t>
            </a:r>
            <a:r>
              <a:rPr lang="en-CA" dirty="0" smtClean="0"/>
              <a:t> in the Classroom</a:t>
            </a:r>
            <a:endParaRPr lang="en-CA" dirty="0"/>
          </a:p>
        </p:txBody>
      </p:sp>
      <p:sp>
        <p:nvSpPr>
          <p:cNvPr id="3" name="Content Placeholder 2"/>
          <p:cNvSpPr>
            <a:spLocks noGrp="1"/>
          </p:cNvSpPr>
          <p:nvPr>
            <p:ph idx="1"/>
          </p:nvPr>
        </p:nvSpPr>
        <p:spPr/>
        <p:txBody>
          <a:bodyPr>
            <a:normAutofit/>
          </a:bodyPr>
          <a:lstStyle/>
          <a:p>
            <a:r>
              <a:rPr lang="en-CA" dirty="0" smtClean="0"/>
              <a:t>Assign small groups</a:t>
            </a:r>
          </a:p>
          <a:p>
            <a:pPr lvl="1"/>
            <a:r>
              <a:rPr lang="en-CA" dirty="0" smtClean="0"/>
              <a:t>This promotes cooperative learning and the use of English </a:t>
            </a:r>
          </a:p>
          <a:p>
            <a:r>
              <a:rPr lang="en-CA" dirty="0" smtClean="0"/>
              <a:t>Assign specific tasks that have to be carried out</a:t>
            </a:r>
          </a:p>
          <a:p>
            <a:pPr lvl="1"/>
            <a:r>
              <a:rPr lang="en-CA" dirty="0" smtClean="0"/>
              <a:t>Find your </a:t>
            </a:r>
            <a:r>
              <a:rPr lang="en-CA" dirty="0" err="1" smtClean="0"/>
              <a:t>Sim</a:t>
            </a:r>
            <a:r>
              <a:rPr lang="en-CA" dirty="0" smtClean="0"/>
              <a:t> a job</a:t>
            </a:r>
          </a:p>
          <a:p>
            <a:r>
              <a:rPr lang="en-CA" dirty="0" smtClean="0"/>
              <a:t>Hand out a vocabulary list</a:t>
            </a:r>
          </a:p>
          <a:p>
            <a:pPr lvl="1"/>
            <a:r>
              <a:rPr lang="en-CA" dirty="0" smtClean="0"/>
              <a:t>This list should include potentially unfamiliar words that the students may encounter in the game.</a:t>
            </a:r>
          </a:p>
          <a:p>
            <a:pPr lvl="2"/>
            <a:r>
              <a:rPr lang="en-CA" dirty="0" smtClean="0"/>
              <a:t>Examples: bulldoze, charisma, hygiene etc</a:t>
            </a:r>
            <a:endParaRPr lang="en-CA"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How does </a:t>
            </a:r>
            <a:r>
              <a:rPr lang="en-CA" i="1" dirty="0" smtClean="0"/>
              <a:t>The Sims</a:t>
            </a:r>
            <a:r>
              <a:rPr lang="en-CA" dirty="0" smtClean="0"/>
              <a:t> help ELLs?</a:t>
            </a:r>
            <a:endParaRPr lang="en-CA" dirty="0"/>
          </a:p>
        </p:txBody>
      </p:sp>
      <p:sp>
        <p:nvSpPr>
          <p:cNvPr id="3" name="Content Placeholder 2"/>
          <p:cNvSpPr>
            <a:spLocks noGrp="1"/>
          </p:cNvSpPr>
          <p:nvPr>
            <p:ph idx="1"/>
          </p:nvPr>
        </p:nvSpPr>
        <p:spPr/>
        <p:txBody>
          <a:bodyPr>
            <a:normAutofit/>
          </a:bodyPr>
          <a:lstStyle/>
          <a:p>
            <a:r>
              <a:rPr lang="en-CA" b="1" dirty="0" smtClean="0"/>
              <a:t>Vocabulary: </a:t>
            </a:r>
            <a:r>
              <a:rPr lang="en-CA" dirty="0" smtClean="0"/>
              <a:t>By controlling a simulated person, the student will be given the opportunity to learn new everyday words.</a:t>
            </a:r>
          </a:p>
          <a:p>
            <a:pPr lvl="1"/>
            <a:r>
              <a:rPr lang="en-CA" dirty="0" smtClean="0"/>
              <a:t>Furniture: chair, plant, microwave, futon, bassinet </a:t>
            </a:r>
          </a:p>
          <a:p>
            <a:pPr lvl="1"/>
            <a:r>
              <a:rPr lang="en-CA" dirty="0" smtClean="0"/>
              <a:t>Action words: run, cook, clean, decorate, carpool </a:t>
            </a:r>
          </a:p>
          <a:p>
            <a:pPr lvl="1"/>
            <a:r>
              <a:rPr lang="en-CA" dirty="0" smtClean="0"/>
              <a:t>Jobs: doctor, teacher, lawyer, police officer</a:t>
            </a:r>
          </a:p>
          <a:p>
            <a:pPr lvl="1"/>
            <a:r>
              <a:rPr lang="en-CA" dirty="0" smtClean="0"/>
              <a:t>Moods: happy, sad, tired, depressed, hungry</a:t>
            </a:r>
          </a:p>
          <a:p>
            <a:pPr lvl="2"/>
            <a:r>
              <a:rPr lang="en-CA" dirty="0" smtClean="0"/>
              <a:t>The animation helps establish lexical meaning. </a:t>
            </a:r>
          </a:p>
          <a:p>
            <a:pPr lvl="2"/>
            <a:endParaRPr lang="en-CA" dirty="0" smtClean="0"/>
          </a:p>
          <a:p>
            <a:pPr lvl="2"/>
            <a:endParaRPr lang="en-CA" dirty="0"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How does </a:t>
            </a:r>
            <a:r>
              <a:rPr lang="en-CA" i="1" dirty="0" smtClean="0"/>
              <a:t>The Sims</a:t>
            </a:r>
            <a:r>
              <a:rPr lang="en-CA" dirty="0" smtClean="0"/>
              <a:t> help ELLs?</a:t>
            </a:r>
            <a:endParaRPr lang="en-CA" dirty="0"/>
          </a:p>
        </p:txBody>
      </p:sp>
      <p:sp>
        <p:nvSpPr>
          <p:cNvPr id="3" name="Content Placeholder 2"/>
          <p:cNvSpPr>
            <a:spLocks noGrp="1"/>
          </p:cNvSpPr>
          <p:nvPr>
            <p:ph idx="1"/>
          </p:nvPr>
        </p:nvSpPr>
        <p:spPr/>
        <p:txBody>
          <a:bodyPr>
            <a:normAutofit/>
          </a:bodyPr>
          <a:lstStyle/>
          <a:p>
            <a:r>
              <a:rPr lang="en-CA" b="1" dirty="0" smtClean="0"/>
              <a:t>Culture:</a:t>
            </a:r>
            <a:r>
              <a:rPr lang="en-CA" dirty="0" smtClean="0"/>
              <a:t> By watching a simulated family, students with different backgrounds will be more accustomed to North American culture, daily habits, and routines.</a:t>
            </a:r>
          </a:p>
          <a:p>
            <a:pPr lvl="1"/>
            <a:r>
              <a:rPr lang="en-CA" dirty="0" smtClean="0"/>
              <a:t>Examples: inviting a friend over, asking someone on a date, studying for school, looking for a job, etc.</a:t>
            </a:r>
          </a:p>
          <a:p>
            <a:r>
              <a:rPr lang="en-CA" dirty="0" smtClean="0"/>
              <a:t>It also helps prepare students for adulthood: to keep your </a:t>
            </a:r>
            <a:r>
              <a:rPr lang="en-CA" dirty="0" err="1" smtClean="0"/>
              <a:t>Sim</a:t>
            </a:r>
            <a:r>
              <a:rPr lang="en-CA" dirty="0" smtClean="0"/>
              <a:t> alive, you must buy food, find a job and pay the bills. </a:t>
            </a:r>
          </a:p>
          <a:p>
            <a:pPr lvl="1">
              <a:buNone/>
            </a:pPr>
            <a:endParaRPr lang="en-CA"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a:ln>
            <a:solidFill>
              <a:schemeClr val="bg1"/>
            </a:solidFill>
          </a:ln>
        </p:spPr>
        <p:txBody>
          <a:bodyPr>
            <a:normAutofit fontScale="62500" lnSpcReduction="20000"/>
          </a:bodyPr>
          <a:lstStyle/>
          <a:p>
            <a:r>
              <a:rPr lang="en-US" dirty="0" err="1" smtClean="0">
                <a:latin typeface="+mj-lt"/>
              </a:rPr>
              <a:t>Forcier</a:t>
            </a:r>
            <a:r>
              <a:rPr lang="en-US" dirty="0" smtClean="0">
                <a:latin typeface="+mj-lt"/>
              </a:rPr>
              <a:t>, Richard C. </a:t>
            </a:r>
            <a:r>
              <a:rPr lang="en-US" u="sng" dirty="0" smtClean="0">
                <a:latin typeface="+mj-lt"/>
              </a:rPr>
              <a:t>_The Computer as an Educational Tool: Productivity and Problem Solving_</a:t>
            </a:r>
            <a:r>
              <a:rPr lang="en-US" dirty="0" smtClean="0">
                <a:latin typeface="+mj-lt"/>
              </a:rPr>
              <a:t>. Fifth Edition. New Jersey: Prentice Hall, 2008. </a:t>
            </a:r>
          </a:p>
          <a:p>
            <a:r>
              <a:rPr lang="en-US" dirty="0" smtClean="0">
                <a:latin typeface="+mj-lt"/>
              </a:rPr>
              <a:t>Higdon, J., &amp; Topaz, C. (2009, Spring2009). Blogs and Wikis as Instructional Tools: A Social Software Adaptation of Just-in-Time Teaching. College Teaching, 57(2), 105-110.</a:t>
            </a:r>
          </a:p>
          <a:p>
            <a:r>
              <a:rPr lang="en-CA" dirty="0" err="1" smtClean="0">
                <a:latin typeface="+mj-lt"/>
              </a:rPr>
              <a:t>Indrawati</a:t>
            </a:r>
            <a:r>
              <a:rPr lang="en-CA" dirty="0" smtClean="0">
                <a:latin typeface="+mj-lt"/>
              </a:rPr>
              <a:t>, E. D. (2008). </a:t>
            </a:r>
            <a:r>
              <a:rPr lang="en-CA" i="1" dirty="0" smtClean="0">
                <a:latin typeface="+mj-lt"/>
              </a:rPr>
              <a:t>Advantages and Disadvantages of CALL </a:t>
            </a:r>
            <a:r>
              <a:rPr lang="en-CA" dirty="0" smtClean="0">
                <a:latin typeface="+mj-lt"/>
              </a:rPr>
              <a:t>(Computer Assisted Language Learning)</a:t>
            </a:r>
            <a:r>
              <a:rPr lang="en-CA" i="1" dirty="0" smtClean="0">
                <a:latin typeface="+mj-lt"/>
              </a:rPr>
              <a:t>.</a:t>
            </a:r>
            <a:r>
              <a:rPr lang="en-CA" dirty="0" smtClean="0">
                <a:latin typeface="+mj-lt"/>
              </a:rPr>
              <a:t> Retrieved July 17, 2009 from </a:t>
            </a:r>
            <a:r>
              <a:rPr lang="en-CA" dirty="0" err="1" smtClean="0">
                <a:latin typeface="+mj-lt"/>
              </a:rPr>
              <a:t>Efi</a:t>
            </a:r>
            <a:r>
              <a:rPr lang="en-CA" dirty="0" smtClean="0">
                <a:latin typeface="+mj-lt"/>
              </a:rPr>
              <a:t> </a:t>
            </a:r>
            <a:r>
              <a:rPr lang="en-CA" dirty="0" err="1" smtClean="0">
                <a:latin typeface="+mj-lt"/>
              </a:rPr>
              <a:t>Dyah</a:t>
            </a:r>
            <a:r>
              <a:rPr lang="en-CA" dirty="0" smtClean="0">
                <a:latin typeface="+mj-lt"/>
              </a:rPr>
              <a:t> </a:t>
            </a:r>
            <a:r>
              <a:rPr lang="en-CA" dirty="0" err="1" smtClean="0">
                <a:latin typeface="+mj-lt"/>
              </a:rPr>
              <a:t>Indrawati</a:t>
            </a:r>
            <a:r>
              <a:rPr lang="en-CA" dirty="0" smtClean="0">
                <a:latin typeface="+mj-lt"/>
              </a:rPr>
              <a:t> Web site: http://efidrew.wordpress.com/2008/08/01/assignment-4-article-on-call/</a:t>
            </a:r>
            <a:endParaRPr lang="en-US" dirty="0" smtClean="0">
              <a:latin typeface="+mj-lt"/>
            </a:endParaRPr>
          </a:p>
          <a:p>
            <a:r>
              <a:rPr lang="en-CA" dirty="0" err="1" smtClean="0">
                <a:latin typeface="+mj-lt"/>
              </a:rPr>
              <a:t>Ranalli</a:t>
            </a:r>
            <a:r>
              <a:rPr lang="en-CA" dirty="0" smtClean="0">
                <a:latin typeface="+mj-lt"/>
              </a:rPr>
              <a:t>, J. (2008) Learning English with </a:t>
            </a:r>
            <a:r>
              <a:rPr lang="en-CA" i="1" dirty="0" smtClean="0">
                <a:latin typeface="+mj-lt"/>
              </a:rPr>
              <a:t>The Sims</a:t>
            </a:r>
            <a:r>
              <a:rPr lang="en-CA" dirty="0" smtClean="0">
                <a:latin typeface="+mj-lt"/>
              </a:rPr>
              <a:t>: exploiting authentic computer simulation games for L2 learning. </a:t>
            </a:r>
            <a:r>
              <a:rPr lang="en-CA" i="1" dirty="0" smtClean="0">
                <a:latin typeface="+mj-lt"/>
              </a:rPr>
              <a:t>Computer Assisted Language Learning, 21 </a:t>
            </a:r>
            <a:r>
              <a:rPr lang="en-CA" dirty="0" smtClean="0">
                <a:latin typeface="+mj-lt"/>
              </a:rPr>
              <a:t>(5), 441 – 445.</a:t>
            </a:r>
            <a:endParaRPr lang="en-US" dirty="0" smtClean="0">
              <a:latin typeface="+mj-lt"/>
            </a:endParaRPr>
          </a:p>
          <a:p>
            <a:r>
              <a:rPr lang="en-US" dirty="0" err="1" smtClean="0">
                <a:latin typeface="+mj-lt"/>
              </a:rPr>
              <a:t>Trentin</a:t>
            </a:r>
            <a:r>
              <a:rPr lang="en-US" dirty="0" smtClean="0">
                <a:latin typeface="+mj-lt"/>
              </a:rPr>
              <a:t>, G. (2009, February). Using a wiki to evaluate individual contribution to a collaborative learning project. Journal of Computer Assisted Learning, 25(1), 43-55. Retrieved July 17, 2009, doi:10.1111/j.1365-2729.2008.00276.x</a:t>
            </a:r>
          </a:p>
          <a:p>
            <a:r>
              <a:rPr lang="en-US" dirty="0" err="1" smtClean="0">
                <a:latin typeface="+mj-lt"/>
              </a:rPr>
              <a:t>Warschauer</a:t>
            </a:r>
            <a:r>
              <a:rPr lang="en-US" dirty="0" smtClean="0">
                <a:latin typeface="+mj-lt"/>
              </a:rPr>
              <a:t> M. (1996) "Computer Assisted Language Learning: an Introduction".  In </a:t>
            </a:r>
            <a:r>
              <a:rPr lang="en-US" dirty="0" err="1" smtClean="0">
                <a:latin typeface="+mj-lt"/>
              </a:rPr>
              <a:t>Fotos</a:t>
            </a:r>
            <a:r>
              <a:rPr lang="en-US" dirty="0" smtClean="0">
                <a:latin typeface="+mj-lt"/>
              </a:rPr>
              <a:t> S. (ed.) Multimedia language teaching, Tokyo: Logos International: 3-20.</a:t>
            </a:r>
          </a:p>
          <a:p>
            <a:r>
              <a:rPr lang="en-US" dirty="0" smtClean="0">
                <a:latin typeface="+mj-lt"/>
              </a:rPr>
              <a:t>Wheeler, S., </a:t>
            </a:r>
            <a:r>
              <a:rPr lang="en-US" dirty="0" err="1" smtClean="0">
                <a:latin typeface="+mj-lt"/>
              </a:rPr>
              <a:t>Yeomans</a:t>
            </a:r>
            <a:r>
              <a:rPr lang="en-US" dirty="0" smtClean="0">
                <a:latin typeface="+mj-lt"/>
              </a:rPr>
              <a:t>, P., &amp; Wheeler, D. (2008, November). The good, the bad and the wiki: Evaluating student-generated content for collaborative learning. British Journal of Educational Technology, 39(6), 987-995.</a:t>
            </a:r>
          </a:p>
          <a:p>
            <a:endParaRPr lang="en-CA" dirty="0" smtClean="0">
              <a:latin typeface="+mj-lt"/>
            </a:endParaRPr>
          </a:p>
          <a:p>
            <a:endParaRPr lang="en-CA" b="1" dirty="0" smtClean="0"/>
          </a:p>
          <a:p>
            <a:endParaRPr lang="en-US" dirty="0" smtClean="0"/>
          </a:p>
          <a:p>
            <a:endParaRPr lang="en-CA"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Communicative CALL </a:t>
            </a:r>
          </a:p>
        </p:txBody>
      </p:sp>
      <p:sp>
        <p:nvSpPr>
          <p:cNvPr id="3" name="Content Placeholder 2"/>
          <p:cNvSpPr>
            <a:spLocks noGrp="1"/>
          </p:cNvSpPr>
          <p:nvPr>
            <p:ph idx="1"/>
          </p:nvPr>
        </p:nvSpPr>
        <p:spPr/>
        <p:txBody>
          <a:bodyPr/>
          <a:lstStyle/>
          <a:p>
            <a:r>
              <a:rPr lang="en-CA" dirty="0" smtClean="0"/>
              <a:t>Became prominent in 1970s and 1980s</a:t>
            </a:r>
          </a:p>
          <a:p>
            <a:r>
              <a:rPr lang="en-CA" dirty="0" smtClean="0"/>
              <a:t>Somewhat related to “Direct Method” of language instruction</a:t>
            </a:r>
          </a:p>
          <a:p>
            <a:pPr lvl="2"/>
            <a:r>
              <a:rPr lang="en-CA" dirty="0" smtClean="0"/>
              <a:t>Focus on using L2 exclusively</a:t>
            </a:r>
          </a:p>
          <a:p>
            <a:r>
              <a:rPr lang="en-CA" dirty="0" smtClean="0"/>
              <a:t>“Computer as tutor” and “computer as stimulus” models</a:t>
            </a:r>
          </a:p>
          <a:p>
            <a:r>
              <a:rPr lang="en-CA" dirty="0" smtClean="0"/>
              <a:t>e.g. “Where in the World is Carmen San Diego”</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Integrative CALL</a:t>
            </a:r>
            <a:endParaRPr lang="en-CA" dirty="0"/>
          </a:p>
        </p:txBody>
      </p:sp>
      <p:sp>
        <p:nvSpPr>
          <p:cNvPr id="3" name="Content Placeholder 2"/>
          <p:cNvSpPr>
            <a:spLocks noGrp="1"/>
          </p:cNvSpPr>
          <p:nvPr>
            <p:ph idx="1"/>
          </p:nvPr>
        </p:nvSpPr>
        <p:spPr/>
        <p:txBody>
          <a:bodyPr/>
          <a:lstStyle/>
          <a:p>
            <a:r>
              <a:rPr lang="en-CA" dirty="0" smtClean="0"/>
              <a:t>Started to take hold in 1990s and onwards</a:t>
            </a:r>
          </a:p>
          <a:p>
            <a:r>
              <a:rPr lang="en-CA" dirty="0" smtClean="0"/>
              <a:t>Focus on use of multimedia and internet</a:t>
            </a:r>
          </a:p>
          <a:p>
            <a:pPr lvl="1"/>
            <a:r>
              <a:rPr lang="en-CA" dirty="0" smtClean="0"/>
              <a:t>Combines text, sound, video, images, etc. in presentation</a:t>
            </a:r>
          </a:p>
          <a:p>
            <a:pPr lvl="1"/>
            <a:r>
              <a:rPr lang="en-CA" dirty="0" smtClean="0"/>
              <a:t>Allows interaction between individual language learners</a:t>
            </a:r>
          </a:p>
          <a:p>
            <a:r>
              <a:rPr lang="en-CA" dirty="0" smtClean="0"/>
              <a:t>“Computer as facilitator”</a:t>
            </a:r>
          </a:p>
          <a:p>
            <a:endParaRPr lang="en-CA"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smtClean="0"/>
              <a:t>Advantages of C</a:t>
            </a:r>
            <a:r>
              <a:rPr lang="en-US" dirty="0" smtClean="0"/>
              <a:t>ALL</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en-US" dirty="0" smtClean="0">
                <a:latin typeface="Calibri" pitchFamily="34" charset="0"/>
              </a:rPr>
              <a:t>Advantages of CALL</a:t>
            </a:r>
          </a:p>
        </p:txBody>
      </p:sp>
      <p:sp>
        <p:nvSpPr>
          <p:cNvPr id="2051" name="Rectangle 3"/>
          <p:cNvSpPr>
            <a:spLocks noGrp="1" noChangeArrowheads="1"/>
          </p:cNvSpPr>
          <p:nvPr>
            <p:ph idx="1"/>
          </p:nvPr>
        </p:nvSpPr>
        <p:spPr/>
        <p:txBody>
          <a:bodyPr>
            <a:normAutofit/>
          </a:bodyPr>
          <a:lstStyle/>
          <a:p>
            <a:pPr eaLnBrk="1" hangingPunct="1"/>
            <a:r>
              <a:rPr lang="en-US" sz="3200" dirty="0" smtClean="0">
                <a:latin typeface="Calibri" pitchFamily="34" charset="0"/>
              </a:rPr>
              <a:t>Interest and Motivation</a:t>
            </a:r>
          </a:p>
          <a:p>
            <a:pPr eaLnBrk="1" hangingPunct="1"/>
            <a:r>
              <a:rPr lang="en-US" sz="3200" dirty="0" smtClean="0">
                <a:latin typeface="Calibri" pitchFamily="34" charset="0"/>
              </a:rPr>
              <a:t>Autonomous and individualized learning experience</a:t>
            </a:r>
          </a:p>
          <a:p>
            <a:pPr eaLnBrk="1" hangingPunct="1"/>
            <a:r>
              <a:rPr lang="en-US" sz="3200" dirty="0" smtClean="0">
                <a:latin typeface="Calibri" pitchFamily="34" charset="0"/>
              </a:rPr>
              <a:t>Immediate feedback and error analysis</a:t>
            </a:r>
          </a:p>
          <a:p>
            <a:r>
              <a:rPr lang="en-US" sz="3200" dirty="0" smtClean="0">
                <a:latin typeface="Calibri" pitchFamily="34" charset="0"/>
              </a:rPr>
              <a:t>Authentic learning resources</a:t>
            </a:r>
          </a:p>
          <a:p>
            <a:pPr eaLnBrk="1" hangingPunct="1"/>
            <a:endParaRPr lang="en-US" sz="3200" dirty="0" smtClean="0">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Advantages of CALL Cont.</a:t>
            </a:r>
            <a:endParaRPr lang="en-US" dirty="0"/>
          </a:p>
        </p:txBody>
      </p:sp>
      <p:sp>
        <p:nvSpPr>
          <p:cNvPr id="3" name="Content Placeholder 2"/>
          <p:cNvSpPr>
            <a:spLocks noGrp="1"/>
          </p:cNvSpPr>
          <p:nvPr>
            <p:ph idx="1"/>
          </p:nvPr>
        </p:nvSpPr>
        <p:spPr/>
        <p:txBody>
          <a:bodyPr>
            <a:normAutofit/>
          </a:bodyPr>
          <a:lstStyle/>
          <a:p>
            <a:r>
              <a:rPr lang="en-US" sz="3200" dirty="0" smtClean="0">
                <a:latin typeface="Calibri" pitchFamily="34" charset="0"/>
              </a:rPr>
              <a:t>Catalyst for interaction between ELL students</a:t>
            </a:r>
          </a:p>
          <a:p>
            <a:r>
              <a:rPr lang="en-US" sz="3200" dirty="0" smtClean="0">
                <a:latin typeface="Calibri" pitchFamily="34" charset="0"/>
              </a:rPr>
              <a:t>Higher order thinking skills utilized</a:t>
            </a:r>
          </a:p>
          <a:p>
            <a:r>
              <a:rPr lang="en-US" sz="3200" dirty="0" smtClean="0">
                <a:latin typeface="Calibri" pitchFamily="34" charset="0"/>
              </a:rPr>
              <a:t>Guided and repetitive practice</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458</TotalTime>
  <Words>2248</Words>
  <Application>Microsoft Office PowerPoint</Application>
  <PresentationFormat>On-screen Show (4:3)</PresentationFormat>
  <Paragraphs>243</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Flow</vt:lpstr>
      <vt:lpstr>Computer Assisted Language Learning</vt:lpstr>
      <vt:lpstr>A Short History of CALL</vt:lpstr>
      <vt:lpstr>Computer Assisted Language Learning</vt:lpstr>
      <vt:lpstr>Behavioristic CALL </vt:lpstr>
      <vt:lpstr>Communicative CALL </vt:lpstr>
      <vt:lpstr>Integrative CALL</vt:lpstr>
      <vt:lpstr>Advantages of CALL</vt:lpstr>
      <vt:lpstr>Advantages of CALL</vt:lpstr>
      <vt:lpstr>Advantages of CALL Cont.</vt:lpstr>
      <vt:lpstr>Disadvantages of CALL</vt:lpstr>
      <vt:lpstr>Computer Skills</vt:lpstr>
      <vt:lpstr>Availability</vt:lpstr>
      <vt:lpstr>Language Aspect</vt:lpstr>
      <vt:lpstr>Case Study 1: Using Wikis for Collaborative Learning</vt:lpstr>
      <vt:lpstr>What is a Wiki?</vt:lpstr>
      <vt:lpstr>Wikipedia</vt:lpstr>
      <vt:lpstr>Using Wikis in a Social Studies Classroom</vt:lpstr>
      <vt:lpstr>Why a Wiki?</vt:lpstr>
      <vt:lpstr>Collaboration</vt:lpstr>
      <vt:lpstr>Scope &amp; Differentiation</vt:lpstr>
      <vt:lpstr>Teacher- or Student-directed</vt:lpstr>
      <vt:lpstr>Tracking individual contributions</vt:lpstr>
      <vt:lpstr>Pitfalls</vt:lpstr>
      <vt:lpstr>Sample Project</vt:lpstr>
      <vt:lpstr>Sample Project cont.</vt:lpstr>
      <vt:lpstr>Sample Project cont.</vt:lpstr>
      <vt:lpstr>Case Study 2: Using Digital Multimedia for Learning</vt:lpstr>
      <vt:lpstr>Multimedia and Hypermedia</vt:lpstr>
      <vt:lpstr>The Impact of Digital Media</vt:lpstr>
      <vt:lpstr>Multimedia: Instructional Programs</vt:lpstr>
      <vt:lpstr>Multimedia: Presentations</vt:lpstr>
      <vt:lpstr>Why use Multimedia Presentations for Learning?</vt:lpstr>
      <vt:lpstr>Why use Multimedia Presentations for Learning? Cont.</vt:lpstr>
      <vt:lpstr>Are Multimedia Presentations Difficult to Make?</vt:lpstr>
      <vt:lpstr>Hyper Studio</vt:lpstr>
      <vt:lpstr>Hyper Studio cont.</vt:lpstr>
      <vt:lpstr>PowerPoint</vt:lpstr>
      <vt:lpstr>Example Multimedia Project</vt:lpstr>
      <vt:lpstr>Benefits of this Project for ELLs</vt:lpstr>
      <vt:lpstr>Case Study 3: Using Computer Games in Class.</vt:lpstr>
      <vt:lpstr>Simulation Games for SLA</vt:lpstr>
      <vt:lpstr>Benefits of Simulation Games</vt:lpstr>
      <vt:lpstr>The Sims</vt:lpstr>
      <vt:lpstr>Using The Sims in the Classroom</vt:lpstr>
      <vt:lpstr>How does The Sims help ELLs?</vt:lpstr>
      <vt:lpstr>How does The Sims help ELLs?</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Disadvantages of CALL</dc:title>
  <dc:creator>Brett Ludwig</dc:creator>
  <cp:lastModifiedBy>mabbott</cp:lastModifiedBy>
  <cp:revision>50</cp:revision>
  <dcterms:created xsi:type="dcterms:W3CDTF">2009-07-18T02:14:43Z</dcterms:created>
  <dcterms:modified xsi:type="dcterms:W3CDTF">2009-07-22T22:43:50Z</dcterms:modified>
</cp:coreProperties>
</file>